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7" r:id="rId2"/>
    <p:sldId id="327" r:id="rId3"/>
    <p:sldId id="329" r:id="rId4"/>
    <p:sldId id="331" r:id="rId5"/>
    <p:sldId id="381" r:id="rId6"/>
    <p:sldId id="380" r:id="rId7"/>
    <p:sldId id="382" r:id="rId8"/>
    <p:sldId id="383" r:id="rId9"/>
    <p:sldId id="384" r:id="rId10"/>
    <p:sldId id="385" r:id="rId11"/>
    <p:sldId id="386" r:id="rId12"/>
    <p:sldId id="388" r:id="rId13"/>
    <p:sldId id="389" r:id="rId14"/>
    <p:sldId id="390" r:id="rId15"/>
    <p:sldId id="391" r:id="rId16"/>
    <p:sldId id="387" r:id="rId17"/>
    <p:sldId id="392" r:id="rId18"/>
    <p:sldId id="393" r:id="rId19"/>
    <p:sldId id="394" r:id="rId20"/>
    <p:sldId id="400" r:id="rId21"/>
    <p:sldId id="396" r:id="rId22"/>
    <p:sldId id="395" r:id="rId23"/>
    <p:sldId id="397" r:id="rId24"/>
    <p:sldId id="398" r:id="rId25"/>
    <p:sldId id="401" r:id="rId26"/>
    <p:sldId id="399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84" d="100"/>
          <a:sy n="84" d="100"/>
        </p:scale>
        <p:origin x="581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 smtClean="0"/>
              <a:t>編輯母片文字樣式</a:t>
            </a:r>
          </a:p>
          <a:p>
            <a:pPr lvl="1"/>
            <a:r>
              <a:rPr lang="zh-TW" altLang="en-US" dirty="0" smtClean="0"/>
              <a:t>第二層</a:t>
            </a:r>
          </a:p>
          <a:p>
            <a:pPr lvl="2"/>
            <a:r>
              <a:rPr lang="zh-TW" altLang="en-US" dirty="0" smtClean="0"/>
              <a:t>第三層</a:t>
            </a:r>
          </a:p>
          <a:p>
            <a:pPr lvl="3"/>
            <a:r>
              <a:rPr lang="zh-TW" altLang="en-US" dirty="0" smtClean="0"/>
              <a:t>第四層</a:t>
            </a:r>
          </a:p>
          <a:p>
            <a:pPr lvl="4"/>
            <a:r>
              <a:rPr lang="zh-TW" altLang="en-US" dirty="0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>
              <a:lumMod val="7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3">
              <a:lumMod val="7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67912"/>
            <a:ext cx="9448800" cy="1060703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zh-TW" altLang="en-US" dirty="0" smtClean="0"/>
              <a:t>劉崇汎</a:t>
            </a:r>
            <a:endParaRPr lang="en-US" altLang="zh-TW" dirty="0" smtClean="0"/>
          </a:p>
          <a:p>
            <a:pPr>
              <a:defRPr/>
            </a:pPr>
            <a:fld id="{4844D8D4-723F-40A6-B98F-A2C2312E33A8}" type="datetime5">
              <a:rPr lang="zh-TW" altLang="en-US" smtClean="0"/>
              <a:t>2020年12月23日星期三</a:t>
            </a:fld>
            <a:endParaRPr lang="zh-TW" altLang="en-US" dirty="0"/>
          </a:p>
        </p:txBody>
      </p:sp>
      <p:sp>
        <p:nvSpPr>
          <p:cNvPr id="13315" name="標題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TW" altLang="en-US" sz="5400" dirty="0" smtClean="0"/>
              <a:t>終極密碼</a:t>
            </a:r>
          </a:p>
        </p:txBody>
      </p:sp>
    </p:spTree>
    <p:extLst>
      <p:ext uri="{BB962C8B-B14F-4D97-AF65-F5344CB8AC3E}">
        <p14:creationId xmlns:p14="http://schemas.microsoft.com/office/powerpoint/2010/main" val="116674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加強版程式方塊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2676" y1="24063" x2="2676" y2="24063"/>
                        <a14:foregroundMark x1="4063" y1="41250" x2="4063" y2="41250"/>
                        <a14:foregroundMark x1="3469" y1="62344" x2="3469" y2="62344"/>
                        <a14:foregroundMark x1="3766" y1="80156" x2="4163" y2="80781"/>
                        <a14:foregroundMark x1="4163" y1="94063" x2="4163" y2="94063"/>
                        <a14:foregroundMark x1="78196" y1="53438" x2="78196" y2="53438"/>
                        <a14:foregroundMark x1="80674" y1="59688" x2="80674" y2="59688"/>
                        <a14:foregroundMark x1="80476" y1="66563" x2="80476" y2="66563"/>
                        <a14:foregroundMark x1="80773" y1="76250" x2="80773" y2="76250"/>
                        <a14:foregroundMark x1="91278" y1="75938" x2="91278" y2="75938"/>
                        <a14:foregroundMark x1="93954" y1="75938" x2="93954" y2="75938"/>
                        <a14:foregroundMark x1="94153" y1="66406" x2="94153" y2="66406"/>
                        <a14:foregroundMark x1="93954" y1="58750" x2="93954" y2="58750"/>
                        <a14:foregroundMark x1="93954" y1="53125" x2="93954" y2="53125"/>
                        <a14:foregroundMark x1="89098" y1="53438" x2="89098" y2="53438"/>
                        <a14:foregroundMark x1="4361" y1="7656" x2="4361" y2="7656"/>
                        <a14:foregroundMark x1="2478" y1="3438" x2="2478" y2="3438"/>
                        <a14:foregroundMark x1="2973" y1="14219" x2="3370" y2="14531"/>
                        <a14:foregroundMark x1="2577" y1="31719" x2="2577" y2="31719"/>
                        <a14:foregroundMark x1="2676" y1="39375" x2="2676" y2="39375"/>
                        <a14:foregroundMark x1="4559" y1="51719" x2="4559" y2="51719"/>
                        <a14:foregroundMark x1="3766" y1="72969" x2="3766" y2="72969"/>
                        <a14:foregroundMark x1="3469" y1="89063" x2="3469" y2="89063"/>
                        <a14:foregroundMark x1="1883" y1="87344" x2="1883" y2="87344"/>
                        <a14:foregroundMark x1="5946" y1="85156" x2="5748" y2="84219"/>
                        <a14:foregroundMark x1="5550" y1="75625" x2="5352" y2="7484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727200" y="1048776"/>
            <a:ext cx="9158605" cy="580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230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100000" l="0" r="100000">
                        <a14:foregroundMark x1="8778" y1="86086" x2="8778" y2="86086"/>
                        <a14:foregroundMark x1="80889" y1="26453" x2="80889" y2="26453"/>
                        <a14:foregroundMark x1="24111" y1="91743" x2="24111" y2="91743"/>
                        <a14:foregroundMark x1="19222" y1="88073" x2="19222" y2="8807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flipH="1">
            <a:off x="4336236" y="873761"/>
            <a:ext cx="7855764" cy="5708522"/>
          </a:xfrm>
          <a:prstGeom prst="rect">
            <a:avLst/>
          </a:prstGeom>
        </p:spPr>
      </p:pic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程式方塊太大了！太</a:t>
            </a:r>
            <a:r>
              <a:rPr lang="zh-TW" altLang="en-US" dirty="0"/>
              <a:t>複雜了</a:t>
            </a:r>
            <a:r>
              <a:rPr lang="zh-TW" altLang="en-US" dirty="0" smtClean="0"/>
              <a:t>！來簡化一下吧！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/>
              <a:t>程序是甚麼？好吃嗎？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18620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sz="4800" dirty="0"/>
              <a:t>程序、函</a:t>
            </a:r>
            <a:r>
              <a:rPr lang="zh-TW" altLang="en-US" sz="4800" dirty="0" smtClean="0"/>
              <a:t>式、方法、副程式的概念</a:t>
            </a:r>
            <a:endParaRPr lang="zh-TW" altLang="en-US" sz="4800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398991"/>
          </a:xfrm>
        </p:spPr>
        <p:txBody>
          <a:bodyPr>
            <a:normAutofit/>
          </a:bodyPr>
          <a:lstStyle/>
          <a:p>
            <a:r>
              <a:rPr lang="zh-TW" altLang="en-US" dirty="0" smtClean="0"/>
              <a:t>大道萬千，殊途同歸，千</a:t>
            </a:r>
            <a:r>
              <a:rPr lang="zh-TW" altLang="en-US" dirty="0"/>
              <a:t>面人再多</a:t>
            </a:r>
            <a:r>
              <a:rPr lang="zh-TW" altLang="en-US" dirty="0" smtClean="0"/>
              <a:t>面，還是千面人一人</a:t>
            </a:r>
            <a:endParaRPr lang="en-US" altLang="zh-TW" dirty="0" smtClean="0"/>
          </a:p>
          <a:p>
            <a:r>
              <a:rPr lang="zh-TW" altLang="en-US" dirty="0"/>
              <a:t>劉崇汎</a:t>
            </a:r>
            <a:endParaRPr lang="en-US" altLang="zh-TW" dirty="0" smtClean="0"/>
          </a:p>
          <a:p>
            <a:fld id="{4805910D-2C61-424F-80CE-807290CF0E1E}" type="datetime4">
              <a:rPr lang="zh-TW" altLang="zh-TW"/>
              <a:pPr/>
              <a:t>109年12月23日星期三</a:t>
            </a:fld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1100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程序是甚麼？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程序與數學的函數概念很類似，</a:t>
            </a:r>
            <a:endParaRPr lang="en-US" altLang="zh-TW" dirty="0" smtClean="0"/>
          </a:p>
          <a:p>
            <a:pPr lvl="1"/>
            <a:r>
              <a:rPr lang="zh-TW" altLang="zh-TW" dirty="0"/>
              <a:t>在數學函數中，我們輸入函數的</a:t>
            </a:r>
            <a:r>
              <a:rPr lang="zh-TW" altLang="zh-TW" b="1" dirty="0"/>
              <a:t>參數</a:t>
            </a:r>
            <a:r>
              <a:rPr lang="zh-TW" altLang="zh-TW" dirty="0"/>
              <a:t>並經過函數處理後，將可以得到函數的</a:t>
            </a:r>
            <a:r>
              <a:rPr lang="zh-TW" altLang="zh-TW" b="1" dirty="0"/>
              <a:t>輸出結果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pPr lvl="2"/>
            <a:r>
              <a:rPr lang="zh-TW" altLang="en-US" dirty="0" smtClean="0"/>
              <a:t>例如：</a:t>
            </a:r>
            <a:r>
              <a:rPr lang="en-US" altLang="zh-TW" dirty="0" smtClean="0"/>
              <a:t>f(x)=x+5 </a:t>
            </a:r>
            <a:r>
              <a:rPr lang="en-US" altLang="zh-TW" dirty="0" smtClean="0">
                <a:sym typeface="Wingdings" panose="05000000000000000000" pitchFamily="2" charset="2"/>
              </a:rPr>
              <a:t> f(5)=5+5=10  </a:t>
            </a:r>
            <a:r>
              <a:rPr lang="zh-TW" altLang="en-US" dirty="0" smtClean="0">
                <a:sym typeface="Wingdings" panose="05000000000000000000" pitchFamily="2" charset="2"/>
              </a:rPr>
              <a:t>所以</a:t>
            </a:r>
            <a:r>
              <a:rPr lang="en-US" altLang="zh-TW" dirty="0" smtClean="0">
                <a:sym typeface="Wingdings" panose="05000000000000000000" pitchFamily="2" charset="2"/>
              </a:rPr>
              <a:t>f(5)</a:t>
            </a:r>
            <a:r>
              <a:rPr lang="zh-TW" altLang="en-US" dirty="0" smtClean="0">
                <a:sym typeface="Wingdings" panose="05000000000000000000" pitchFamily="2" charset="2"/>
              </a:rPr>
              <a:t>為</a:t>
            </a:r>
            <a:r>
              <a:rPr lang="en-US" altLang="zh-TW" dirty="0" smtClean="0">
                <a:sym typeface="Wingdings" panose="05000000000000000000" pitchFamily="2" charset="2"/>
              </a:rPr>
              <a:t>10</a:t>
            </a:r>
            <a:endParaRPr lang="en-US" altLang="zh-TW" dirty="0"/>
          </a:p>
          <a:p>
            <a:pPr lvl="1"/>
            <a:r>
              <a:rPr lang="zh-TW" altLang="en-US" dirty="0" smtClean="0"/>
              <a:t>在程式語言的</a:t>
            </a:r>
            <a:r>
              <a:rPr lang="zh-TW" altLang="en-US" dirty="0"/>
              <a:t>函式中</a:t>
            </a:r>
            <a:r>
              <a:rPr lang="zh-TW" altLang="en-US" dirty="0" smtClean="0"/>
              <a:t>，我們可以傳遞</a:t>
            </a:r>
            <a:r>
              <a:rPr lang="zh-TW" altLang="en-US" b="1" dirty="0"/>
              <a:t>引數</a:t>
            </a:r>
            <a:r>
              <a:rPr lang="en-US" altLang="zh-TW" b="1" dirty="0"/>
              <a:t>(Argument)</a:t>
            </a:r>
            <a:r>
              <a:rPr lang="zh-TW" altLang="en-US" dirty="0"/>
              <a:t>給函式處理，經過函式的處理之後，可以獲得一個</a:t>
            </a:r>
            <a:r>
              <a:rPr lang="zh-TW" altLang="en-US" b="1" dirty="0"/>
              <a:t>輸出結果（即函式回傳值</a:t>
            </a:r>
            <a:r>
              <a:rPr lang="zh-TW" altLang="en-US" b="1" dirty="0" smtClean="0"/>
              <a:t>）</a:t>
            </a:r>
            <a:endParaRPr lang="en-US" altLang="zh-TW" b="1" dirty="0" smtClean="0"/>
          </a:p>
          <a:p>
            <a:pPr lvl="1"/>
            <a:r>
              <a:rPr lang="zh-TW" altLang="en-US" dirty="0"/>
              <a:t>程式語言的函</a:t>
            </a:r>
            <a:r>
              <a:rPr lang="zh-TW" altLang="en-US" dirty="0" smtClean="0"/>
              <a:t>式其實是</a:t>
            </a:r>
            <a:r>
              <a:rPr lang="en-US" altLang="zh-TW" dirty="0" smtClean="0">
                <a:solidFill>
                  <a:srgbClr val="FF0000"/>
                </a:solidFill>
              </a:rPr>
              <a:t>【</a:t>
            </a:r>
            <a:r>
              <a:rPr lang="zh-TW" altLang="en-US" b="1" dirty="0">
                <a:solidFill>
                  <a:srgbClr val="FF0000"/>
                </a:solidFill>
              </a:rPr>
              <a:t>一群敘述的集合</a:t>
            </a:r>
            <a:r>
              <a:rPr lang="en-US" altLang="zh-TW" dirty="0" smtClean="0">
                <a:solidFill>
                  <a:srgbClr val="FF0000"/>
                </a:solidFill>
              </a:rPr>
              <a:t>】</a:t>
            </a:r>
            <a:r>
              <a:rPr lang="zh-TW" altLang="en-US" dirty="0" smtClean="0"/>
              <a:t>，執行後可能有</a:t>
            </a:r>
            <a:r>
              <a:rPr lang="zh-TW" altLang="en-US" b="1" dirty="0" smtClean="0"/>
              <a:t>回傳值做為執行結果</a:t>
            </a:r>
            <a:r>
              <a:rPr lang="zh-TW" altLang="en-US" dirty="0" smtClean="0"/>
              <a:t>，但</a:t>
            </a:r>
            <a:r>
              <a:rPr lang="zh-TW" altLang="en-US" b="1" dirty="0" smtClean="0"/>
              <a:t>不一定有回傳值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程序的規劃設計，有很大部分是把一個</a:t>
            </a:r>
            <a:r>
              <a:rPr lang="zh-TW" altLang="en-US" b="1" dirty="0" smtClean="0"/>
              <a:t>大問題拆解成明確的小步驟</a:t>
            </a:r>
            <a:r>
              <a:rPr lang="zh-TW" altLang="en-US" dirty="0" smtClean="0"/>
              <a:t>，且這些小步驟還有可能以後可以再重複利用。這些小步驟就適合發展為程序。</a:t>
            </a:r>
            <a:endParaRPr lang="zh-TW" altLang="en-US" dirty="0"/>
          </a:p>
          <a:p>
            <a:pPr lvl="1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93647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萬變不離其宗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zh-TW" altLang="en-US" dirty="0"/>
              <a:t>名字不同，道理一樣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TW" altLang="en-US" dirty="0"/>
              <a:t>程序、</a:t>
            </a:r>
            <a:r>
              <a:rPr lang="zh-TW" altLang="zh-TW" dirty="0" smtClean="0"/>
              <a:t>函式</a:t>
            </a:r>
            <a:r>
              <a:rPr lang="zh-TW" altLang="en-US" dirty="0"/>
              <a:t>、方法</a:t>
            </a:r>
            <a:r>
              <a:rPr lang="zh-TW" altLang="en-US" dirty="0" smtClean="0"/>
              <a:t>、副程式其實概念都很類似</a:t>
            </a:r>
            <a:r>
              <a:rPr lang="zh-TW" altLang="zh-TW" dirty="0" smtClean="0"/>
              <a:t>。</a:t>
            </a:r>
            <a:endParaRPr lang="en-US" altLang="zh-TW" dirty="0" smtClean="0"/>
          </a:p>
          <a:p>
            <a:r>
              <a:rPr lang="zh-TW" altLang="en-US" dirty="0" smtClean="0"/>
              <a:t>目的：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有些程式碼</a:t>
            </a:r>
            <a:r>
              <a:rPr lang="zh-TW" altLang="en-US" b="1" dirty="0" smtClean="0"/>
              <a:t>經常會被重複使用</a:t>
            </a:r>
            <a:r>
              <a:rPr lang="zh-TW" altLang="en-US" dirty="0" smtClean="0"/>
              <a:t>，或是這段程式碼</a:t>
            </a:r>
            <a:r>
              <a:rPr lang="zh-TW" altLang="en-US" b="1" dirty="0" smtClean="0"/>
              <a:t>有特殊目的或意義</a:t>
            </a:r>
            <a:r>
              <a:rPr lang="zh-TW" altLang="en-US" dirty="0" smtClean="0"/>
              <a:t>，我們常把這樣一段</a:t>
            </a:r>
            <a:r>
              <a:rPr lang="zh-TW" altLang="en-US" dirty="0"/>
              <a:t>程式碼集中起來成為一個區塊</a:t>
            </a:r>
            <a:r>
              <a:rPr lang="zh-TW" altLang="en-US" dirty="0" smtClean="0"/>
              <a:t>叫做</a:t>
            </a:r>
            <a:r>
              <a:rPr lang="zh-TW" altLang="en-US" b="1" u="sng" dirty="0" smtClean="0"/>
              <a:t>程序</a:t>
            </a:r>
            <a:r>
              <a:rPr lang="zh-TW" altLang="en-US" dirty="0" smtClean="0"/>
              <a:t>，並且賦予名稱。</a:t>
            </a:r>
            <a:endParaRPr lang="en-US" altLang="zh-TW" dirty="0" smtClean="0"/>
          </a:p>
          <a:p>
            <a:r>
              <a:rPr lang="zh-TW" altLang="en-US" dirty="0"/>
              <a:t>功用</a:t>
            </a:r>
            <a:r>
              <a:rPr lang="zh-TW" altLang="en-US" dirty="0" smtClean="0"/>
              <a:t>：</a:t>
            </a:r>
            <a:endParaRPr lang="en-US" altLang="zh-TW" dirty="0" smtClean="0"/>
          </a:p>
          <a:p>
            <a:pPr lvl="1"/>
            <a:r>
              <a:rPr lang="zh-TW" altLang="en-US" dirty="0"/>
              <a:t>減少重複撰寫</a:t>
            </a:r>
            <a:r>
              <a:rPr lang="zh-TW" altLang="en-US" dirty="0" smtClean="0"/>
              <a:t>程式碼的辛苦與減少錯誤發生的機會。</a:t>
            </a:r>
            <a:endParaRPr lang="en-US" altLang="zh-TW" dirty="0" smtClean="0"/>
          </a:p>
          <a:p>
            <a:pPr lvl="1"/>
            <a:r>
              <a:rPr lang="zh-TW" altLang="en-US" dirty="0"/>
              <a:t>提高程式的可閱讀</a:t>
            </a:r>
            <a:r>
              <a:rPr lang="zh-TW" altLang="en-US" dirty="0" smtClean="0"/>
              <a:t>性。</a:t>
            </a:r>
            <a:endParaRPr lang="en-US" altLang="zh-TW" dirty="0" smtClean="0"/>
          </a:p>
          <a:p>
            <a:pPr lvl="1"/>
            <a:r>
              <a:rPr lang="zh-TW" altLang="en-US" dirty="0"/>
              <a:t>降低程式的複雜度以避免</a:t>
            </a:r>
            <a:r>
              <a:rPr lang="zh-TW" altLang="en-US" dirty="0" smtClean="0"/>
              <a:t>錯誤。</a:t>
            </a:r>
            <a:endParaRPr lang="zh-TW" altLang="en-US" dirty="0"/>
          </a:p>
          <a:p>
            <a:pPr lvl="1"/>
            <a:r>
              <a:rPr lang="zh-TW" altLang="en-US" dirty="0" smtClean="0"/>
              <a:t>把大問題拆解成小步驟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0354466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程序怎麼運作？</a:t>
            </a:r>
            <a:endParaRPr lang="zh-TW" altLang="en-US" dirty="0"/>
          </a:p>
        </p:txBody>
      </p:sp>
      <p:sp>
        <p:nvSpPr>
          <p:cNvPr id="4" name="文字方塊 3"/>
          <p:cNvSpPr txBox="1"/>
          <p:nvPr/>
        </p:nvSpPr>
        <p:spPr>
          <a:xfrm>
            <a:off x="2168347" y="1758144"/>
            <a:ext cx="1295547" cy="473975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 smtClean="0">
                <a:solidFill>
                  <a:srgbClr val="FF0000"/>
                </a:solidFill>
              </a:rPr>
              <a:t>主程式</a:t>
            </a:r>
            <a:endParaRPr lang="en-US" altLang="zh-TW" b="1" dirty="0" smtClean="0">
              <a:solidFill>
                <a:srgbClr val="FF0000"/>
              </a:solidFill>
            </a:endParaRPr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1</a:t>
            </a:r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2</a:t>
            </a:r>
            <a:endParaRPr lang="zh-TW" altLang="en-US" sz="1400" dirty="0"/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3</a:t>
            </a:r>
            <a:endParaRPr lang="zh-TW" altLang="en-US" sz="1400" dirty="0"/>
          </a:p>
          <a:p>
            <a:pPr algn="ctr"/>
            <a:endParaRPr lang="en-US" altLang="zh-TW" sz="1400" dirty="0" smtClean="0"/>
          </a:p>
          <a:p>
            <a:pPr algn="ctr"/>
            <a:endParaRPr lang="en-US" altLang="zh-TW" sz="1400" dirty="0" smtClean="0"/>
          </a:p>
          <a:p>
            <a:pPr algn="ctr"/>
            <a:r>
              <a:rPr lang="zh-TW" altLang="en-US" sz="1400" dirty="0"/>
              <a:t>呼叫程序</a:t>
            </a:r>
            <a:r>
              <a:rPr lang="en-US" altLang="zh-TW" sz="1400" dirty="0" smtClean="0"/>
              <a:t>FA();</a:t>
            </a:r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123</a:t>
            </a:r>
            <a:endParaRPr lang="zh-TW" altLang="en-US" sz="1400" dirty="0"/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124</a:t>
            </a:r>
            <a:endParaRPr lang="zh-TW" altLang="en-US" sz="1400" dirty="0"/>
          </a:p>
          <a:p>
            <a:pPr algn="ctr"/>
            <a:endParaRPr lang="en-US" altLang="zh-TW" sz="1400" dirty="0" smtClean="0"/>
          </a:p>
          <a:p>
            <a:pPr algn="ctr"/>
            <a:endParaRPr lang="en-US" altLang="zh-TW" sz="1400" dirty="0"/>
          </a:p>
          <a:p>
            <a:pPr algn="ctr"/>
            <a:r>
              <a:rPr lang="zh-TW" altLang="en-US" sz="1400" dirty="0"/>
              <a:t>呼叫程序</a:t>
            </a:r>
            <a:r>
              <a:rPr lang="en-US" altLang="zh-TW" sz="1400" dirty="0" smtClean="0"/>
              <a:t>FA</a:t>
            </a:r>
            <a:r>
              <a:rPr lang="en-US" altLang="zh-TW" sz="1400" dirty="0"/>
              <a:t>();</a:t>
            </a:r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301</a:t>
            </a:r>
            <a:endParaRPr lang="zh-TW" altLang="en-US" sz="1400" dirty="0"/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302</a:t>
            </a:r>
            <a:endParaRPr lang="zh-TW" altLang="en-US" sz="1400" dirty="0"/>
          </a:p>
          <a:p>
            <a:pPr algn="ctr"/>
            <a:endParaRPr lang="en-US" altLang="zh-TW" sz="1400" dirty="0" smtClean="0"/>
          </a:p>
          <a:p>
            <a:pPr algn="ctr"/>
            <a:endParaRPr lang="en-US" altLang="zh-TW" sz="1400" dirty="0" smtClean="0"/>
          </a:p>
          <a:p>
            <a:pPr algn="ctr"/>
            <a:r>
              <a:rPr lang="zh-TW" altLang="en-US" sz="1400" dirty="0"/>
              <a:t>呼叫程序</a:t>
            </a:r>
            <a:r>
              <a:rPr lang="en-US" altLang="zh-TW" sz="1400" dirty="0" smtClean="0"/>
              <a:t>FB();</a:t>
            </a:r>
            <a:endParaRPr lang="en-US" altLang="zh-TW" sz="1400" dirty="0"/>
          </a:p>
          <a:p>
            <a:pPr algn="ctr"/>
            <a:r>
              <a:rPr lang="zh-TW" altLang="en-US" sz="1400" dirty="0"/>
              <a:t>程式碼</a:t>
            </a:r>
            <a:r>
              <a:rPr lang="en-US" altLang="zh-TW" sz="1400" dirty="0"/>
              <a:t>301</a:t>
            </a:r>
            <a:endParaRPr lang="zh-TW" altLang="en-US" sz="1400" dirty="0"/>
          </a:p>
          <a:p>
            <a:pPr algn="ctr"/>
            <a:r>
              <a:rPr lang="zh-TW" altLang="en-US" sz="1400" dirty="0"/>
              <a:t>程式碼</a:t>
            </a:r>
            <a:r>
              <a:rPr lang="en-US" altLang="zh-TW" sz="1400" dirty="0"/>
              <a:t>302</a:t>
            </a:r>
            <a:endParaRPr lang="zh-TW" altLang="en-US" sz="1400" dirty="0"/>
          </a:p>
          <a:p>
            <a:pPr algn="ctr"/>
            <a:endParaRPr lang="zh-TW" altLang="en-US" sz="1400" dirty="0"/>
          </a:p>
        </p:txBody>
      </p:sp>
      <p:sp>
        <p:nvSpPr>
          <p:cNvPr id="5" name="文字方塊 4"/>
          <p:cNvSpPr txBox="1"/>
          <p:nvPr/>
        </p:nvSpPr>
        <p:spPr>
          <a:xfrm>
            <a:off x="5236279" y="1758144"/>
            <a:ext cx="1104790" cy="19389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程序</a:t>
            </a:r>
            <a:r>
              <a:rPr lang="en-US" altLang="zh-TW" b="1" dirty="0" smtClean="0">
                <a:solidFill>
                  <a:srgbClr val="FF0000"/>
                </a:solidFill>
              </a:rPr>
              <a:t>FA()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1</a:t>
            </a:r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2</a:t>
            </a:r>
            <a:endParaRPr lang="zh-TW" altLang="en-US" sz="1400" dirty="0"/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3</a:t>
            </a:r>
            <a:endParaRPr lang="zh-TW" altLang="en-US" sz="1400" dirty="0"/>
          </a:p>
          <a:p>
            <a:pPr algn="ctr"/>
            <a:endParaRPr lang="en-US" altLang="zh-TW" sz="1400" dirty="0" smtClean="0"/>
          </a:p>
          <a:p>
            <a:pPr algn="ctr"/>
            <a:endParaRPr lang="en-US" altLang="zh-TW" sz="1400" dirty="0"/>
          </a:p>
          <a:p>
            <a:pPr algn="ctr"/>
            <a:r>
              <a:rPr lang="zh-TW" altLang="en-US" sz="1400" dirty="0" smtClean="0"/>
              <a:t>結束</a:t>
            </a:r>
            <a:r>
              <a:rPr lang="en-US" altLang="zh-TW" sz="1400" dirty="0" smtClean="0"/>
              <a:t>FA()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5133530" y="4295648"/>
            <a:ext cx="1316386" cy="2154436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程序</a:t>
            </a:r>
            <a:r>
              <a:rPr lang="en-US" altLang="zh-TW" b="1" dirty="0" smtClean="0">
                <a:solidFill>
                  <a:srgbClr val="FF0000"/>
                </a:solidFill>
              </a:rPr>
              <a:t>FB()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1</a:t>
            </a:r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2</a:t>
            </a:r>
            <a:endParaRPr lang="zh-TW" altLang="en-US" sz="1400" dirty="0"/>
          </a:p>
          <a:p>
            <a:pPr algn="ctr"/>
            <a:r>
              <a:rPr lang="zh-TW" altLang="en-US" sz="1400" dirty="0"/>
              <a:t>呼叫程序</a:t>
            </a:r>
            <a:r>
              <a:rPr lang="en-US" altLang="zh-TW" sz="1400" dirty="0" smtClean="0"/>
              <a:t>FC();</a:t>
            </a:r>
            <a:endParaRPr lang="en-US" altLang="zh-TW" sz="1400" dirty="0"/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4</a:t>
            </a:r>
            <a:endParaRPr lang="zh-TW" altLang="en-US" sz="1400" dirty="0"/>
          </a:p>
          <a:p>
            <a:pPr algn="ctr"/>
            <a:endParaRPr lang="en-US" altLang="zh-TW" sz="1400" dirty="0" smtClean="0"/>
          </a:p>
          <a:p>
            <a:pPr algn="ctr"/>
            <a:endParaRPr lang="en-US" altLang="zh-TW" sz="1400" dirty="0"/>
          </a:p>
          <a:p>
            <a:pPr algn="ctr"/>
            <a:r>
              <a:rPr lang="zh-TW" altLang="en-US" sz="1400" dirty="0" smtClean="0"/>
              <a:t>結束</a:t>
            </a:r>
            <a:r>
              <a:rPr lang="en-US" altLang="zh-TW" sz="1400" dirty="0" smtClean="0"/>
              <a:t>FA()</a:t>
            </a:r>
          </a:p>
        </p:txBody>
      </p:sp>
      <p:sp>
        <p:nvSpPr>
          <p:cNvPr id="7" name="文字方塊 6"/>
          <p:cNvSpPr txBox="1"/>
          <p:nvPr/>
        </p:nvSpPr>
        <p:spPr>
          <a:xfrm>
            <a:off x="7601937" y="3326152"/>
            <a:ext cx="1112805" cy="193899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zh-TW" altLang="en-US" b="1" dirty="0">
                <a:solidFill>
                  <a:srgbClr val="FF0000"/>
                </a:solidFill>
              </a:rPr>
              <a:t>程序</a:t>
            </a:r>
            <a:r>
              <a:rPr lang="en-US" altLang="zh-TW" b="1" dirty="0" smtClean="0">
                <a:solidFill>
                  <a:srgbClr val="FF0000"/>
                </a:solidFill>
              </a:rPr>
              <a:t>FC()</a:t>
            </a:r>
          </a:p>
          <a:p>
            <a:pPr algn="ctr"/>
            <a:endParaRPr lang="en-US" altLang="zh-TW" dirty="0" smtClean="0"/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1</a:t>
            </a:r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2</a:t>
            </a:r>
            <a:endParaRPr lang="zh-TW" altLang="en-US" sz="1400" dirty="0"/>
          </a:p>
          <a:p>
            <a:pPr algn="ctr"/>
            <a:r>
              <a:rPr lang="zh-TW" altLang="en-US" sz="1400" dirty="0" smtClean="0"/>
              <a:t>程式碼</a:t>
            </a:r>
            <a:r>
              <a:rPr lang="en-US" altLang="zh-TW" sz="1400" dirty="0" smtClean="0"/>
              <a:t>3</a:t>
            </a:r>
            <a:endParaRPr lang="zh-TW" altLang="en-US" sz="1400" dirty="0"/>
          </a:p>
          <a:p>
            <a:pPr algn="ctr"/>
            <a:endParaRPr lang="en-US" altLang="zh-TW" sz="1400" dirty="0" smtClean="0"/>
          </a:p>
          <a:p>
            <a:pPr algn="ctr"/>
            <a:endParaRPr lang="en-US" altLang="zh-TW" sz="1400" dirty="0"/>
          </a:p>
          <a:p>
            <a:pPr algn="ctr"/>
            <a:r>
              <a:rPr lang="zh-TW" altLang="en-US" sz="1400" dirty="0" smtClean="0"/>
              <a:t>結束</a:t>
            </a:r>
            <a:r>
              <a:rPr lang="en-US" altLang="zh-TW" sz="1400" dirty="0" smtClean="0"/>
              <a:t>A()</a:t>
            </a:r>
          </a:p>
        </p:txBody>
      </p:sp>
      <p:grpSp>
        <p:nvGrpSpPr>
          <p:cNvPr id="12" name="群組 11"/>
          <p:cNvGrpSpPr/>
          <p:nvPr/>
        </p:nvGrpSpPr>
        <p:grpSpPr>
          <a:xfrm>
            <a:off x="2752112" y="3014936"/>
            <a:ext cx="64008" cy="328803"/>
            <a:chOff x="2752112" y="3014936"/>
            <a:chExt cx="64008" cy="328803"/>
          </a:xfrm>
        </p:grpSpPr>
        <p:sp>
          <p:nvSpPr>
            <p:cNvPr id="9" name="橢圓 8"/>
            <p:cNvSpPr/>
            <p:nvPr/>
          </p:nvSpPr>
          <p:spPr>
            <a:xfrm>
              <a:off x="2752112" y="3014936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0" name="橢圓 9"/>
            <p:cNvSpPr/>
            <p:nvPr/>
          </p:nvSpPr>
          <p:spPr>
            <a:xfrm>
              <a:off x="2752112" y="315400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1" name="橢圓 10"/>
            <p:cNvSpPr/>
            <p:nvPr/>
          </p:nvSpPr>
          <p:spPr>
            <a:xfrm>
              <a:off x="2752112" y="327973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3" name="群組 12"/>
          <p:cNvGrpSpPr/>
          <p:nvPr/>
        </p:nvGrpSpPr>
        <p:grpSpPr>
          <a:xfrm>
            <a:off x="2752112" y="4131246"/>
            <a:ext cx="64008" cy="328803"/>
            <a:chOff x="2752112" y="3014936"/>
            <a:chExt cx="64008" cy="328803"/>
          </a:xfrm>
        </p:grpSpPr>
        <p:sp>
          <p:nvSpPr>
            <p:cNvPr id="14" name="橢圓 13"/>
            <p:cNvSpPr/>
            <p:nvPr/>
          </p:nvSpPr>
          <p:spPr>
            <a:xfrm>
              <a:off x="2752112" y="3014936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5" name="橢圓 14"/>
            <p:cNvSpPr/>
            <p:nvPr/>
          </p:nvSpPr>
          <p:spPr>
            <a:xfrm>
              <a:off x="2752112" y="315400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6" name="橢圓 15"/>
            <p:cNvSpPr/>
            <p:nvPr/>
          </p:nvSpPr>
          <p:spPr>
            <a:xfrm>
              <a:off x="2752112" y="327973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17" name="群組 16"/>
          <p:cNvGrpSpPr/>
          <p:nvPr/>
        </p:nvGrpSpPr>
        <p:grpSpPr>
          <a:xfrm>
            <a:off x="2752112" y="5179396"/>
            <a:ext cx="64008" cy="328803"/>
            <a:chOff x="2752112" y="3014936"/>
            <a:chExt cx="64008" cy="328803"/>
          </a:xfrm>
        </p:grpSpPr>
        <p:sp>
          <p:nvSpPr>
            <p:cNvPr id="18" name="橢圓 17"/>
            <p:cNvSpPr/>
            <p:nvPr/>
          </p:nvSpPr>
          <p:spPr>
            <a:xfrm>
              <a:off x="2752112" y="3014936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19" name="橢圓 18"/>
            <p:cNvSpPr/>
            <p:nvPr/>
          </p:nvSpPr>
          <p:spPr>
            <a:xfrm>
              <a:off x="2752112" y="315400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橢圓 19"/>
            <p:cNvSpPr/>
            <p:nvPr/>
          </p:nvSpPr>
          <p:spPr>
            <a:xfrm>
              <a:off x="2752112" y="327973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1" name="群組 20"/>
          <p:cNvGrpSpPr/>
          <p:nvPr/>
        </p:nvGrpSpPr>
        <p:grpSpPr>
          <a:xfrm>
            <a:off x="5756670" y="3076680"/>
            <a:ext cx="64008" cy="328803"/>
            <a:chOff x="2752112" y="3014936"/>
            <a:chExt cx="64008" cy="328803"/>
          </a:xfrm>
        </p:grpSpPr>
        <p:sp>
          <p:nvSpPr>
            <p:cNvPr id="22" name="橢圓 21"/>
            <p:cNvSpPr/>
            <p:nvPr/>
          </p:nvSpPr>
          <p:spPr>
            <a:xfrm>
              <a:off x="2752112" y="3014936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3" name="橢圓 22"/>
            <p:cNvSpPr/>
            <p:nvPr/>
          </p:nvSpPr>
          <p:spPr>
            <a:xfrm>
              <a:off x="2752112" y="315400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橢圓 23"/>
            <p:cNvSpPr/>
            <p:nvPr/>
          </p:nvSpPr>
          <p:spPr>
            <a:xfrm>
              <a:off x="2752112" y="327973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5756670" y="5779218"/>
            <a:ext cx="64008" cy="328803"/>
            <a:chOff x="2752112" y="3014936"/>
            <a:chExt cx="64008" cy="328803"/>
          </a:xfrm>
        </p:grpSpPr>
        <p:sp>
          <p:nvSpPr>
            <p:cNvPr id="26" name="橢圓 25"/>
            <p:cNvSpPr/>
            <p:nvPr/>
          </p:nvSpPr>
          <p:spPr>
            <a:xfrm>
              <a:off x="2752112" y="3014936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7" name="橢圓 26"/>
            <p:cNvSpPr/>
            <p:nvPr/>
          </p:nvSpPr>
          <p:spPr>
            <a:xfrm>
              <a:off x="2752112" y="315400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8" name="橢圓 27"/>
            <p:cNvSpPr/>
            <p:nvPr/>
          </p:nvSpPr>
          <p:spPr>
            <a:xfrm>
              <a:off x="2752112" y="327973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grpSp>
        <p:nvGrpSpPr>
          <p:cNvPr id="29" name="群組 28"/>
          <p:cNvGrpSpPr/>
          <p:nvPr/>
        </p:nvGrpSpPr>
        <p:grpSpPr>
          <a:xfrm>
            <a:off x="8094331" y="4593800"/>
            <a:ext cx="64008" cy="328803"/>
            <a:chOff x="2752112" y="3014936"/>
            <a:chExt cx="64008" cy="328803"/>
          </a:xfrm>
        </p:grpSpPr>
        <p:sp>
          <p:nvSpPr>
            <p:cNvPr id="30" name="橢圓 29"/>
            <p:cNvSpPr/>
            <p:nvPr/>
          </p:nvSpPr>
          <p:spPr>
            <a:xfrm>
              <a:off x="2752112" y="3014936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1" name="橢圓 30"/>
            <p:cNvSpPr/>
            <p:nvPr/>
          </p:nvSpPr>
          <p:spPr>
            <a:xfrm>
              <a:off x="2752112" y="315400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32" name="橢圓 31"/>
            <p:cNvSpPr/>
            <p:nvPr/>
          </p:nvSpPr>
          <p:spPr>
            <a:xfrm>
              <a:off x="2752112" y="3279731"/>
              <a:ext cx="64008" cy="64008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34" name="直線單箭頭接點 33"/>
          <p:cNvCxnSpPr/>
          <p:nvPr/>
        </p:nvCxnSpPr>
        <p:spPr>
          <a:xfrm>
            <a:off x="2946691" y="2272314"/>
            <a:ext cx="4804" cy="1101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線單箭頭接點 40"/>
          <p:cNvCxnSpPr/>
          <p:nvPr/>
        </p:nvCxnSpPr>
        <p:spPr>
          <a:xfrm flipV="1">
            <a:off x="3292742" y="2194561"/>
            <a:ext cx="2157082" cy="127095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線單箭頭接點 43"/>
          <p:cNvCxnSpPr/>
          <p:nvPr/>
        </p:nvCxnSpPr>
        <p:spPr>
          <a:xfrm>
            <a:off x="5534232" y="2281405"/>
            <a:ext cx="4804" cy="11011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線單箭頭接點 44"/>
          <p:cNvCxnSpPr/>
          <p:nvPr/>
        </p:nvCxnSpPr>
        <p:spPr>
          <a:xfrm flipH="1">
            <a:off x="3229025" y="3539329"/>
            <a:ext cx="2220799" cy="22691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線單箭頭接點 48"/>
          <p:cNvCxnSpPr/>
          <p:nvPr/>
        </p:nvCxnSpPr>
        <p:spPr>
          <a:xfrm flipH="1">
            <a:off x="2946691" y="3845458"/>
            <a:ext cx="538" cy="67656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線單箭頭接點 50"/>
          <p:cNvCxnSpPr/>
          <p:nvPr/>
        </p:nvCxnSpPr>
        <p:spPr>
          <a:xfrm flipV="1">
            <a:off x="3355001" y="2348037"/>
            <a:ext cx="2417672" cy="221056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線單箭頭接點 52"/>
          <p:cNvCxnSpPr/>
          <p:nvPr/>
        </p:nvCxnSpPr>
        <p:spPr>
          <a:xfrm>
            <a:off x="5979914" y="2291086"/>
            <a:ext cx="4804" cy="1101165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線單箭頭接點 54"/>
          <p:cNvCxnSpPr/>
          <p:nvPr/>
        </p:nvCxnSpPr>
        <p:spPr>
          <a:xfrm flipH="1">
            <a:off x="3229025" y="3652787"/>
            <a:ext cx="2193988" cy="1192893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線單箭頭接點 57"/>
          <p:cNvCxnSpPr/>
          <p:nvPr/>
        </p:nvCxnSpPr>
        <p:spPr>
          <a:xfrm>
            <a:off x="2946691" y="4985524"/>
            <a:ext cx="1" cy="65916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線單箭頭接點 58"/>
          <p:cNvCxnSpPr/>
          <p:nvPr/>
        </p:nvCxnSpPr>
        <p:spPr>
          <a:xfrm flipV="1">
            <a:off x="3355001" y="4796873"/>
            <a:ext cx="2051944" cy="90885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線單箭頭接點 62"/>
          <p:cNvCxnSpPr/>
          <p:nvPr/>
        </p:nvCxnSpPr>
        <p:spPr>
          <a:xfrm flipH="1">
            <a:off x="5449824" y="4873117"/>
            <a:ext cx="538" cy="47734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線單箭頭接點 64"/>
          <p:cNvCxnSpPr/>
          <p:nvPr/>
        </p:nvCxnSpPr>
        <p:spPr>
          <a:xfrm flipV="1">
            <a:off x="6269736" y="3959353"/>
            <a:ext cx="1407542" cy="142311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線單箭頭接點 67"/>
          <p:cNvCxnSpPr/>
          <p:nvPr/>
        </p:nvCxnSpPr>
        <p:spPr>
          <a:xfrm flipH="1">
            <a:off x="7917540" y="3949239"/>
            <a:ext cx="4224" cy="103628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線單箭頭接點 69"/>
          <p:cNvCxnSpPr/>
          <p:nvPr/>
        </p:nvCxnSpPr>
        <p:spPr>
          <a:xfrm flipH="1">
            <a:off x="6096000" y="5111791"/>
            <a:ext cx="1734989" cy="53289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線單箭頭接點 72"/>
          <p:cNvCxnSpPr/>
          <p:nvPr/>
        </p:nvCxnSpPr>
        <p:spPr>
          <a:xfrm flipH="1">
            <a:off x="5534232" y="5705730"/>
            <a:ext cx="538" cy="40229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線單箭頭接點 74"/>
          <p:cNvCxnSpPr/>
          <p:nvPr/>
        </p:nvCxnSpPr>
        <p:spPr>
          <a:xfrm flipH="1" flipV="1">
            <a:off x="3229025" y="5865126"/>
            <a:ext cx="2270574" cy="3893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線單箭頭接點 77"/>
          <p:cNvCxnSpPr/>
          <p:nvPr/>
        </p:nvCxnSpPr>
        <p:spPr>
          <a:xfrm flipH="1">
            <a:off x="2951031" y="6059811"/>
            <a:ext cx="538" cy="43809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974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AI2</a:t>
            </a:r>
            <a:r>
              <a:rPr lang="zh-TW" altLang="en-US" dirty="0" smtClean="0"/>
              <a:t>中的程序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點開</a:t>
            </a:r>
            <a:r>
              <a:rPr lang="en-US" altLang="zh-TW" dirty="0" smtClean="0"/>
              <a:t>[</a:t>
            </a:r>
            <a:r>
              <a:rPr lang="zh-TW" altLang="en-US" dirty="0" smtClean="0"/>
              <a:t>程序</a:t>
            </a:r>
            <a:r>
              <a:rPr lang="en-US" altLang="zh-TW" dirty="0" smtClean="0"/>
              <a:t>]</a:t>
            </a:r>
            <a:r>
              <a:rPr lang="zh-TW" altLang="en-US" dirty="0" smtClean="0"/>
              <a:t>，可以看到出現兩個選項</a:t>
            </a:r>
            <a:endParaRPr lang="en-US" altLang="zh-TW" dirty="0" smtClean="0"/>
          </a:p>
          <a:p>
            <a:pPr lvl="1"/>
            <a:r>
              <a:rPr lang="zh-TW" altLang="en-US" dirty="0"/>
              <a:t>定義程序</a:t>
            </a:r>
            <a:r>
              <a:rPr lang="en-US" altLang="zh-TW" dirty="0"/>
              <a:t>(</a:t>
            </a:r>
            <a:r>
              <a:rPr lang="zh-TW" altLang="en-US" dirty="0"/>
              <a:t>程序名</a:t>
            </a:r>
            <a:r>
              <a:rPr lang="en-US" altLang="zh-TW" dirty="0"/>
              <a:t>).</a:t>
            </a:r>
            <a:r>
              <a:rPr lang="zh-TW" altLang="en-US" dirty="0" smtClean="0"/>
              <a:t>執行</a:t>
            </a:r>
            <a:endParaRPr lang="en-US" altLang="zh-TW" dirty="0" smtClean="0"/>
          </a:p>
          <a:p>
            <a:pPr lvl="2"/>
            <a:r>
              <a:rPr lang="zh-TW" altLang="en-US" dirty="0"/>
              <a:t>單純執行，沒有回傳資料。</a:t>
            </a:r>
            <a:endParaRPr lang="en-US" altLang="zh-TW" dirty="0" smtClean="0"/>
          </a:p>
          <a:p>
            <a:pPr lvl="1"/>
            <a:r>
              <a:rPr lang="zh-TW" altLang="en-US" dirty="0"/>
              <a:t>定義程序</a:t>
            </a:r>
            <a:r>
              <a:rPr lang="en-US" altLang="zh-TW" dirty="0"/>
              <a:t>(</a:t>
            </a:r>
            <a:r>
              <a:rPr lang="zh-TW" altLang="en-US" dirty="0"/>
              <a:t>程序名</a:t>
            </a:r>
            <a:r>
              <a:rPr lang="en-US" altLang="zh-TW" dirty="0" smtClean="0"/>
              <a:t>).</a:t>
            </a:r>
            <a:r>
              <a:rPr lang="zh-TW" altLang="en-US" dirty="0"/>
              <a:t>回</a:t>
            </a:r>
            <a:r>
              <a:rPr lang="zh-TW" altLang="en-US" dirty="0" smtClean="0"/>
              <a:t>傳</a:t>
            </a:r>
            <a:endParaRPr lang="en-US" altLang="zh-TW" dirty="0" smtClean="0"/>
          </a:p>
          <a:p>
            <a:pPr lvl="2"/>
            <a:r>
              <a:rPr lang="zh-TW" altLang="en-US" dirty="0"/>
              <a:t>執行完之後會回傳資料給呼叫的</a:t>
            </a:r>
            <a:r>
              <a:rPr lang="zh-TW" altLang="en-US" dirty="0" smtClean="0"/>
              <a:t>人</a:t>
            </a:r>
            <a:endParaRPr lang="en-US" altLang="zh-TW" dirty="0" smtClean="0"/>
          </a:p>
          <a:p>
            <a:pPr lvl="2"/>
            <a:endParaRPr lang="en-US" altLang="zh-TW" dirty="0"/>
          </a:p>
          <a:p>
            <a:r>
              <a:rPr lang="zh-TW" altLang="en-US" dirty="0" smtClean="0"/>
              <a:t>我們這次只要用第一種。</a:t>
            </a:r>
            <a:endParaRPr lang="en-US" altLang="zh-TW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057401"/>
            <a:ext cx="5210175" cy="4391025"/>
          </a:xfrm>
          <a:prstGeom prst="rect">
            <a:avLst/>
          </a:prstGeom>
        </p:spPr>
      </p:pic>
      <p:sp>
        <p:nvSpPr>
          <p:cNvPr id="7" name="向右箭號 6"/>
          <p:cNvSpPr/>
          <p:nvPr/>
        </p:nvSpPr>
        <p:spPr>
          <a:xfrm>
            <a:off x="6096000" y="5455920"/>
            <a:ext cx="548640" cy="2438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99077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我們把擲骰子抽出來做成一個程序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" y="2057401"/>
            <a:ext cx="11535287" cy="360884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09440" y="2387600"/>
            <a:ext cx="7426961" cy="194056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6" name="直線單箭頭接點 5"/>
          <p:cNvCxnSpPr/>
          <p:nvPr/>
        </p:nvCxnSpPr>
        <p:spPr>
          <a:xfrm>
            <a:off x="3281680" y="4286003"/>
            <a:ext cx="1574800" cy="711200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圖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8019" y="2476123"/>
            <a:ext cx="7290628" cy="178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38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再把顯示最後結果抽出來也寫成程序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1951779"/>
            <a:ext cx="9880809" cy="4707499"/>
          </a:xfrm>
          <a:prstGeom prst="rect">
            <a:avLst/>
          </a:prstGeom>
        </p:spPr>
      </p:pic>
      <p:sp>
        <p:nvSpPr>
          <p:cNvPr id="5" name="圓角矩形圖說文字 4"/>
          <p:cNvSpPr/>
          <p:nvPr/>
        </p:nvSpPr>
        <p:spPr>
          <a:xfrm>
            <a:off x="113766" y="3385662"/>
            <a:ext cx="1715034" cy="1186720"/>
          </a:xfrm>
          <a:prstGeom prst="wedgeRoundRectCallout">
            <a:avLst>
              <a:gd name="adj1" fmla="val 68643"/>
              <a:gd name="adj2" fmla="val -10199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變成超簡單了！</a:t>
            </a:r>
            <a:endParaRPr lang="zh-TW" altLang="en-US" dirty="0"/>
          </a:p>
        </p:txBody>
      </p:sp>
      <p:sp>
        <p:nvSpPr>
          <p:cNvPr id="7" name="圓角矩形圖說文字 6"/>
          <p:cNvSpPr/>
          <p:nvPr/>
        </p:nvSpPr>
        <p:spPr>
          <a:xfrm>
            <a:off x="10014362" y="3778707"/>
            <a:ext cx="1715034" cy="1186720"/>
          </a:xfrm>
          <a:prstGeom prst="wedgeRoundRectCallout">
            <a:avLst>
              <a:gd name="adj1" fmla="val -96640"/>
              <a:gd name="adj2" fmla="val 324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工作很明確</a:t>
            </a:r>
            <a:endParaRPr lang="zh-TW" altLang="en-US" dirty="0"/>
          </a:p>
        </p:txBody>
      </p:sp>
      <p:sp>
        <p:nvSpPr>
          <p:cNvPr id="6" name="圓角矩形圖說文字 5"/>
          <p:cNvSpPr/>
          <p:nvPr/>
        </p:nvSpPr>
        <p:spPr>
          <a:xfrm>
            <a:off x="10054369" y="3778707"/>
            <a:ext cx="1715034" cy="1186720"/>
          </a:xfrm>
          <a:prstGeom prst="wedgeRoundRectCallout">
            <a:avLst>
              <a:gd name="adj1" fmla="val -122113"/>
              <a:gd name="adj2" fmla="val -6346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工作很明確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828333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骰子滾動加強版</a:t>
            </a:r>
            <a:r>
              <a:rPr lang="en-US" altLang="zh-TW" dirty="0" smtClean="0"/>
              <a:t>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沒看到骰子滾動總是感覺差一點</a:t>
            </a:r>
            <a:endParaRPr lang="en-US" altLang="zh-TW" dirty="0" smtClean="0"/>
          </a:p>
          <a:p>
            <a:r>
              <a:rPr lang="zh-TW" altLang="en-US" dirty="0" smtClean="0"/>
              <a:t>要讓程式</a:t>
            </a:r>
            <a:r>
              <a:rPr lang="zh-TW" altLang="en-US" dirty="0"/>
              <a:t>自主動作要靠</a:t>
            </a:r>
            <a:r>
              <a:rPr lang="zh-TW" altLang="en-US" dirty="0" smtClean="0"/>
              <a:t>計時器</a:t>
            </a:r>
            <a:endParaRPr lang="en-US" altLang="zh-TW" dirty="0" smtClean="0"/>
          </a:p>
          <a:p>
            <a:pPr lvl="1"/>
            <a:r>
              <a:rPr lang="zh-TW" altLang="en-US" dirty="0"/>
              <a:t>計時器的</a:t>
            </a:r>
            <a:r>
              <a:rPr lang="zh-TW" altLang="en-US" dirty="0" smtClean="0"/>
              <a:t>屬性</a:t>
            </a:r>
            <a:r>
              <a:rPr lang="en-US" altLang="zh-TW" dirty="0" smtClean="0"/>
              <a:t>[</a:t>
            </a:r>
            <a:r>
              <a:rPr lang="zh-TW" altLang="en-US" dirty="0" smtClean="0"/>
              <a:t>時間間隔</a:t>
            </a:r>
            <a:r>
              <a:rPr lang="en-US" altLang="zh-TW" dirty="0" smtClean="0"/>
              <a:t>]</a:t>
            </a:r>
            <a:r>
              <a:rPr lang="zh-TW" altLang="en-US" dirty="0" smtClean="0"/>
              <a:t>，指的是每隔多久會被叫起來執行一次。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例如</a:t>
            </a:r>
            <a:r>
              <a:rPr lang="en-US" altLang="zh-TW" dirty="0" smtClean="0"/>
              <a:t>200</a:t>
            </a:r>
            <a:r>
              <a:rPr lang="zh-TW" altLang="en-US" dirty="0" smtClean="0"/>
              <a:t>，意思是每</a:t>
            </a:r>
            <a:r>
              <a:rPr lang="en-US" altLang="zh-TW" dirty="0" smtClean="0"/>
              <a:t>200</a:t>
            </a:r>
            <a:r>
              <a:rPr lang="zh-TW" altLang="en-US" dirty="0" smtClean="0"/>
              <a:t>毫秒會執行一次。</a:t>
            </a:r>
            <a:endParaRPr lang="en-US" altLang="zh-TW" dirty="0" smtClean="0"/>
          </a:p>
          <a:p>
            <a:pPr lvl="1"/>
            <a:r>
              <a:rPr lang="zh-TW" altLang="en-US" dirty="0"/>
              <a:t>也就是每秒</a:t>
            </a:r>
            <a:r>
              <a:rPr lang="en-US" altLang="zh-TW" dirty="0"/>
              <a:t>5</a:t>
            </a:r>
            <a:r>
              <a:rPr lang="zh-TW" altLang="en-US" dirty="0"/>
              <a:t>次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pPr lvl="1"/>
            <a:r>
              <a:rPr lang="zh-TW" altLang="en-US" dirty="0"/>
              <a:t>我們要規劃</a:t>
            </a:r>
            <a:r>
              <a:rPr lang="zh-TW" altLang="en-US" dirty="0" smtClean="0"/>
              <a:t>每次被叫起來</a:t>
            </a:r>
            <a:r>
              <a:rPr lang="zh-TW" altLang="en-US" dirty="0"/>
              <a:t>做的事，讓骰子有滾動的感覺。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5997" y="3275712"/>
            <a:ext cx="2082483" cy="743127"/>
          </a:xfrm>
          <a:prstGeom prst="rect">
            <a:avLst/>
          </a:prstGeom>
        </p:spPr>
      </p:pic>
      <p:sp>
        <p:nvSpPr>
          <p:cNvPr id="5" name="向右箭號 4"/>
          <p:cNvSpPr/>
          <p:nvPr/>
        </p:nvSpPr>
        <p:spPr>
          <a:xfrm>
            <a:off x="6215149" y="3413983"/>
            <a:ext cx="1130848" cy="18265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913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本章</a:t>
            </a:r>
            <a:r>
              <a:rPr lang="zh-TW" altLang="en-US" dirty="0" smtClean="0"/>
              <a:t>大綱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終極密碼戰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1~100</a:t>
            </a:r>
            <a:r>
              <a:rPr lang="zh-TW" altLang="en-US" dirty="0" smtClean="0"/>
              <a:t>的數字中，隨機產生一個爆炸密碼！</a:t>
            </a:r>
            <a:endParaRPr lang="en-US" altLang="zh-TW" dirty="0" smtClean="0"/>
          </a:p>
          <a:p>
            <a:pPr lvl="1"/>
            <a:r>
              <a:rPr lang="zh-TW" altLang="en-US" dirty="0"/>
              <a:t>每次猜完</a:t>
            </a:r>
            <a:r>
              <a:rPr lang="zh-TW" altLang="en-US" dirty="0" smtClean="0"/>
              <a:t>，調整範圍。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每次用語音報出新</a:t>
            </a:r>
            <a:r>
              <a:rPr lang="zh-TW" altLang="en-US" dirty="0"/>
              <a:t>範圍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29860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程式流程</a:t>
            </a:r>
            <a:endParaRPr lang="zh-TW" altLang="en-US" dirty="0"/>
          </a:p>
        </p:txBody>
      </p:sp>
      <p:sp>
        <p:nvSpPr>
          <p:cNvPr id="4" name="橢圓 3"/>
          <p:cNvSpPr/>
          <p:nvPr/>
        </p:nvSpPr>
        <p:spPr>
          <a:xfrm>
            <a:off x="1878316" y="2194560"/>
            <a:ext cx="932688" cy="3474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開始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353558" y="2958892"/>
            <a:ext cx="3976088" cy="120032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265113" indent="-265113">
              <a:buFont typeface="+mj-lt"/>
              <a:buAutoNum type="arabicPeriod"/>
            </a:pPr>
            <a:r>
              <a:rPr lang="zh-TW" altLang="en-US" dirty="0"/>
              <a:t>呼叫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擲骰子</a:t>
            </a:r>
            <a:r>
              <a:rPr lang="en-US" altLang="zh-TW" dirty="0"/>
              <a:t>]</a:t>
            </a:r>
            <a:r>
              <a:rPr lang="zh-TW" altLang="en-US" dirty="0"/>
              <a:t>產生</a:t>
            </a:r>
            <a:r>
              <a:rPr lang="en-US" altLang="zh-TW" dirty="0"/>
              <a:t>3</a:t>
            </a:r>
            <a:r>
              <a:rPr lang="zh-TW" altLang="en-US" dirty="0"/>
              <a:t>顆骰子最終點數</a:t>
            </a:r>
            <a:endParaRPr lang="en-US" altLang="zh-TW" dirty="0"/>
          </a:p>
          <a:p>
            <a:pPr marL="265113" indent="-265113">
              <a:buFont typeface="+mj-lt"/>
              <a:buAutoNum type="arabicPeriod"/>
            </a:pPr>
            <a:r>
              <a:rPr lang="zh-TW" altLang="en-US" dirty="0"/>
              <a:t>呼叫</a:t>
            </a:r>
            <a:r>
              <a:rPr lang="en-US" altLang="zh-TW" dirty="0"/>
              <a:t>[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骰子聲撥放</a:t>
            </a:r>
            <a:r>
              <a:rPr lang="en-US" altLang="zh-TW" dirty="0"/>
              <a:t>]</a:t>
            </a:r>
            <a:r>
              <a:rPr lang="zh-TW" altLang="en-US" dirty="0"/>
              <a:t>發出聲音</a:t>
            </a:r>
            <a:endParaRPr lang="en-US" altLang="zh-TW" dirty="0"/>
          </a:p>
          <a:p>
            <a:pPr marL="265113" indent="-265113">
              <a:buFont typeface="+mj-lt"/>
              <a:buAutoNum type="arabicPeriod"/>
            </a:pPr>
            <a:r>
              <a:rPr lang="zh-TW" altLang="en-US" dirty="0"/>
              <a:t>啟動</a:t>
            </a:r>
            <a:r>
              <a:rPr lang="en-US" altLang="zh-TW" dirty="0"/>
              <a:t>[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延遲計時</a:t>
            </a:r>
            <a:r>
              <a:rPr lang="zh-TW" altLang="en-US" b="1" dirty="0"/>
              <a:t>器</a:t>
            </a:r>
            <a:r>
              <a:rPr lang="en-US" altLang="zh-TW" dirty="0"/>
              <a:t>]</a:t>
            </a:r>
          </a:p>
          <a:p>
            <a:pPr marL="265113" indent="-265113">
              <a:buFont typeface="+mj-lt"/>
              <a:buAutoNum type="arabicPeriod"/>
            </a:pPr>
            <a:r>
              <a:rPr lang="zh-TW" altLang="en-US" dirty="0"/>
              <a:t>啟動</a:t>
            </a:r>
            <a:r>
              <a:rPr lang="en-US" altLang="zh-TW" dirty="0"/>
              <a:t>[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滾動計時器</a:t>
            </a:r>
            <a:r>
              <a:rPr lang="en-US" altLang="zh-TW" dirty="0" smtClean="0"/>
              <a:t>]</a:t>
            </a:r>
            <a:endParaRPr lang="en-US" altLang="zh-TW" dirty="0"/>
          </a:p>
        </p:txBody>
      </p:sp>
      <p:cxnSp>
        <p:nvCxnSpPr>
          <p:cNvPr id="7" name="直線單箭頭接點 6"/>
          <p:cNvCxnSpPr>
            <a:stCxn id="4" idx="4"/>
            <a:endCxn id="5" idx="0"/>
          </p:cNvCxnSpPr>
          <p:nvPr/>
        </p:nvCxnSpPr>
        <p:spPr>
          <a:xfrm flipH="1">
            <a:off x="2341602" y="2542032"/>
            <a:ext cx="3058" cy="41686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橢圓 8"/>
          <p:cNvSpPr/>
          <p:nvPr/>
        </p:nvSpPr>
        <p:spPr>
          <a:xfrm>
            <a:off x="1878316" y="4990295"/>
            <a:ext cx="932688" cy="3474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結束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10" name="直線單箭頭接點 9"/>
          <p:cNvCxnSpPr>
            <a:stCxn id="5" idx="2"/>
            <a:endCxn id="9" idx="0"/>
          </p:cNvCxnSpPr>
          <p:nvPr/>
        </p:nvCxnSpPr>
        <p:spPr>
          <a:xfrm>
            <a:off x="2341602" y="4159221"/>
            <a:ext cx="3058" cy="83107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/>
          <p:cNvSpPr txBox="1"/>
          <p:nvPr/>
        </p:nvSpPr>
        <p:spPr>
          <a:xfrm>
            <a:off x="1787604" y="17992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手機晃動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8" name="橢圓 17"/>
          <p:cNvSpPr/>
          <p:nvPr/>
        </p:nvSpPr>
        <p:spPr>
          <a:xfrm>
            <a:off x="5095817" y="4224911"/>
            <a:ext cx="932688" cy="3474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開始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9" name="文字方塊 18"/>
          <p:cNvSpPr txBox="1"/>
          <p:nvPr/>
        </p:nvSpPr>
        <p:spPr>
          <a:xfrm>
            <a:off x="4661914" y="4822801"/>
            <a:ext cx="1800493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zh-TW" altLang="en-US" dirty="0"/>
              <a:t>停止延遲</a:t>
            </a:r>
            <a:r>
              <a:rPr lang="zh-TW" altLang="en-US" dirty="0" smtClean="0"/>
              <a:t>計時器</a:t>
            </a:r>
            <a:endParaRPr lang="en-US" altLang="zh-TW" dirty="0" smtClean="0"/>
          </a:p>
          <a:p>
            <a:pPr marL="0" lvl="1"/>
            <a:r>
              <a:rPr lang="zh-TW" altLang="en-US" dirty="0" smtClean="0"/>
              <a:t>停止</a:t>
            </a:r>
            <a:r>
              <a:rPr lang="zh-TW" altLang="en-US" dirty="0"/>
              <a:t>滾動</a:t>
            </a:r>
            <a:r>
              <a:rPr lang="zh-TW" altLang="en-US" dirty="0" smtClean="0"/>
              <a:t>計時器</a:t>
            </a:r>
            <a:endParaRPr lang="en-US" altLang="zh-TW" dirty="0" smtClean="0"/>
          </a:p>
          <a:p>
            <a:pPr marL="0" lvl="1"/>
            <a:r>
              <a:rPr lang="en-US" altLang="zh-TW" dirty="0" smtClean="0"/>
              <a:t> [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呼叫顯示結果</a:t>
            </a:r>
            <a:r>
              <a:rPr lang="en-US" altLang="zh-TW" dirty="0"/>
              <a:t>]</a:t>
            </a:r>
            <a:endParaRPr lang="zh-TW" altLang="en-US" dirty="0"/>
          </a:p>
        </p:txBody>
      </p:sp>
      <p:cxnSp>
        <p:nvCxnSpPr>
          <p:cNvPr id="20" name="直線單箭頭接點 19"/>
          <p:cNvCxnSpPr>
            <a:stCxn id="18" idx="4"/>
            <a:endCxn id="19" idx="0"/>
          </p:cNvCxnSpPr>
          <p:nvPr/>
        </p:nvCxnSpPr>
        <p:spPr>
          <a:xfrm>
            <a:off x="5562161" y="4572383"/>
            <a:ext cx="0" cy="250418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橢圓 20"/>
          <p:cNvSpPr/>
          <p:nvPr/>
        </p:nvSpPr>
        <p:spPr>
          <a:xfrm>
            <a:off x="5095817" y="5996550"/>
            <a:ext cx="932688" cy="3474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結束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22" name="直線單箭頭接點 21"/>
          <p:cNvCxnSpPr>
            <a:stCxn id="19" idx="2"/>
            <a:endCxn id="21" idx="0"/>
          </p:cNvCxnSpPr>
          <p:nvPr/>
        </p:nvCxnSpPr>
        <p:spPr>
          <a:xfrm>
            <a:off x="5562161" y="5746131"/>
            <a:ext cx="0" cy="25041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字方塊 22"/>
          <p:cNvSpPr txBox="1"/>
          <p:nvPr/>
        </p:nvSpPr>
        <p:spPr>
          <a:xfrm>
            <a:off x="3528496" y="451292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延遲計時器計時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38" name="肘形接點 37"/>
          <p:cNvCxnSpPr>
            <a:endCxn id="18" idx="0"/>
          </p:cNvCxnSpPr>
          <p:nvPr/>
        </p:nvCxnSpPr>
        <p:spPr>
          <a:xfrm>
            <a:off x="2514600" y="3703320"/>
            <a:ext cx="3047561" cy="52159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橢圓 38"/>
          <p:cNvSpPr/>
          <p:nvPr/>
        </p:nvSpPr>
        <p:spPr>
          <a:xfrm>
            <a:off x="9285169" y="4234438"/>
            <a:ext cx="932688" cy="3474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開始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40" name="文字方塊 39"/>
          <p:cNvSpPr txBox="1"/>
          <p:nvPr/>
        </p:nvSpPr>
        <p:spPr>
          <a:xfrm>
            <a:off x="8029728" y="4822801"/>
            <a:ext cx="3443571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0" lvl="1"/>
            <a:r>
              <a:rPr lang="zh-TW" altLang="en-US" dirty="0"/>
              <a:t>隨機產生</a:t>
            </a:r>
            <a:r>
              <a:rPr lang="en-US" altLang="zh-TW" dirty="0"/>
              <a:t>3</a:t>
            </a:r>
            <a:r>
              <a:rPr lang="zh-TW" altLang="en-US" dirty="0"/>
              <a:t>個點數</a:t>
            </a:r>
            <a:r>
              <a:rPr lang="en-US" altLang="zh-TW" dirty="0"/>
              <a:t>(1~6)</a:t>
            </a:r>
          </a:p>
          <a:p>
            <a:pPr marL="0" lvl="1"/>
            <a:r>
              <a:rPr lang="zh-TW" altLang="en-US" dirty="0"/>
              <a:t>顯示該點數的</a:t>
            </a:r>
            <a:r>
              <a:rPr lang="en-US" altLang="zh-TW" dirty="0"/>
              <a:t>3</a:t>
            </a:r>
            <a:r>
              <a:rPr lang="zh-TW" altLang="en-US" dirty="0"/>
              <a:t>個骰子</a:t>
            </a:r>
          </a:p>
          <a:p>
            <a:pPr marL="0" lvl="1"/>
            <a:r>
              <a:rPr lang="zh-TW" altLang="en-US" dirty="0"/>
              <a:t>隨機轉</a:t>
            </a:r>
            <a:r>
              <a:rPr lang="en-US" altLang="zh-TW" dirty="0"/>
              <a:t>3</a:t>
            </a:r>
            <a:r>
              <a:rPr lang="zh-TW" altLang="en-US" dirty="0"/>
              <a:t>個骰子一個角度</a:t>
            </a:r>
            <a:r>
              <a:rPr lang="en-US" altLang="zh-TW" dirty="0"/>
              <a:t>(0~360)</a:t>
            </a:r>
          </a:p>
        </p:txBody>
      </p:sp>
      <p:cxnSp>
        <p:nvCxnSpPr>
          <p:cNvPr id="41" name="直線單箭頭接點 40"/>
          <p:cNvCxnSpPr>
            <a:stCxn id="39" idx="4"/>
            <a:endCxn id="40" idx="0"/>
          </p:cNvCxnSpPr>
          <p:nvPr/>
        </p:nvCxnSpPr>
        <p:spPr>
          <a:xfrm>
            <a:off x="9751513" y="4581910"/>
            <a:ext cx="1" cy="2408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橢圓 41"/>
          <p:cNvSpPr/>
          <p:nvPr/>
        </p:nvSpPr>
        <p:spPr>
          <a:xfrm>
            <a:off x="9285169" y="6170286"/>
            <a:ext cx="932688" cy="34747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solidFill>
                  <a:schemeClr val="tx1"/>
                </a:solidFill>
              </a:rPr>
              <a:t>結束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43" name="直線單箭頭接點 42"/>
          <p:cNvCxnSpPr>
            <a:stCxn id="40" idx="2"/>
            <a:endCxn id="42" idx="0"/>
          </p:cNvCxnSpPr>
          <p:nvPr/>
        </p:nvCxnSpPr>
        <p:spPr>
          <a:xfrm flipH="1">
            <a:off x="9751513" y="5746131"/>
            <a:ext cx="1" cy="42415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字方塊 43"/>
          <p:cNvSpPr txBox="1"/>
          <p:nvPr/>
        </p:nvSpPr>
        <p:spPr>
          <a:xfrm>
            <a:off x="9901397" y="393247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 smtClean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滾動計時器計時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45" name="肘形接點 44"/>
          <p:cNvCxnSpPr>
            <a:endCxn id="39" idx="0"/>
          </p:cNvCxnSpPr>
          <p:nvPr/>
        </p:nvCxnSpPr>
        <p:spPr>
          <a:xfrm>
            <a:off x="2514600" y="3968496"/>
            <a:ext cx="7236913" cy="26594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弧形 51"/>
          <p:cNvSpPr/>
          <p:nvPr/>
        </p:nvSpPr>
        <p:spPr>
          <a:xfrm>
            <a:off x="5097234" y="2683817"/>
            <a:ext cx="2750133" cy="2607464"/>
          </a:xfrm>
          <a:prstGeom prst="arc">
            <a:avLst>
              <a:gd name="adj1" fmla="val 14006"/>
              <a:gd name="adj2" fmla="val 5396301"/>
            </a:avLst>
          </a:prstGeom>
          <a:ln w="28575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3" name="乘號 52"/>
          <p:cNvSpPr/>
          <p:nvPr/>
        </p:nvSpPr>
        <p:spPr>
          <a:xfrm>
            <a:off x="7762495" y="3644328"/>
            <a:ext cx="640080" cy="675382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56" name="群組 55"/>
          <p:cNvGrpSpPr/>
          <p:nvPr/>
        </p:nvGrpSpPr>
        <p:grpSpPr>
          <a:xfrm>
            <a:off x="7890183" y="4279965"/>
            <a:ext cx="1660429" cy="2009001"/>
            <a:chOff x="7890183" y="4279965"/>
            <a:chExt cx="1660429" cy="2009001"/>
          </a:xfrm>
        </p:grpSpPr>
        <p:sp>
          <p:nvSpPr>
            <p:cNvPr id="54" name="弧形箭號 (左彎) 53"/>
            <p:cNvSpPr/>
            <p:nvPr/>
          </p:nvSpPr>
          <p:spPr>
            <a:xfrm rot="10800000">
              <a:off x="7890183" y="4279965"/>
              <a:ext cx="799537" cy="2009001"/>
            </a:xfrm>
            <a:prstGeom prst="curved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文字方塊 54"/>
            <p:cNvSpPr txBox="1"/>
            <p:nvPr/>
          </p:nvSpPr>
          <p:spPr>
            <a:xfrm>
              <a:off x="8513149" y="4489316"/>
              <a:ext cx="103746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TW" altLang="en-US" sz="16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每秒</a:t>
              </a:r>
              <a:r>
                <a:rPr lang="en-US" altLang="zh-TW" sz="16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10</a:t>
              </a:r>
              <a:r>
                <a:rPr lang="zh-TW" altLang="en-US" sz="1600" dirty="0">
                  <a:solidFill>
                    <a:srgbClr val="FF000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次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3960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骰子滾動加強</a:t>
            </a:r>
            <a:r>
              <a:rPr lang="zh-TW" altLang="en-US" dirty="0" smtClean="0"/>
              <a:t>版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被搖動後要做的</a:t>
            </a:r>
            <a:r>
              <a:rPr lang="zh-TW" altLang="en-US" dirty="0" smtClean="0"/>
              <a:t>事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呼叫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擲骰子</a:t>
            </a:r>
            <a:r>
              <a:rPr lang="en-US" altLang="zh-TW" dirty="0" smtClean="0"/>
              <a:t>]</a:t>
            </a:r>
            <a:r>
              <a:rPr lang="zh-TW" altLang="en-US" dirty="0" smtClean="0"/>
              <a:t>產生</a:t>
            </a:r>
            <a:r>
              <a:rPr lang="en-US" altLang="zh-TW" dirty="0" smtClean="0"/>
              <a:t>3</a:t>
            </a:r>
            <a:r>
              <a:rPr lang="zh-TW" altLang="en-US" dirty="0" smtClean="0"/>
              <a:t>顆骰子最終點數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呼叫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骰子聲撥放</a:t>
            </a:r>
            <a:r>
              <a:rPr lang="en-US" altLang="zh-TW" dirty="0" smtClean="0"/>
              <a:t>]</a:t>
            </a:r>
            <a:r>
              <a:rPr lang="zh-TW" altLang="en-US" dirty="0" smtClean="0"/>
              <a:t>發出聲音</a:t>
            </a:r>
            <a:endParaRPr lang="en-US" altLang="zh-TW" dirty="0" smtClean="0"/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 smtClean="0"/>
              <a:t>啟動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延遲計時</a:t>
            </a:r>
            <a:r>
              <a:rPr lang="zh-TW" altLang="en-US" b="1" dirty="0" smtClean="0"/>
              <a:t>器</a:t>
            </a:r>
            <a:r>
              <a:rPr lang="en-US" altLang="zh-TW" dirty="0" smtClean="0"/>
              <a:t>]</a:t>
            </a:r>
          </a:p>
          <a:p>
            <a:pPr marL="914400" lvl="1" indent="-457200">
              <a:buFont typeface="+mj-lt"/>
              <a:buAutoNum type="arabicPeriod"/>
            </a:pPr>
            <a:r>
              <a:rPr lang="zh-TW" altLang="en-US" dirty="0"/>
              <a:t>啟動</a:t>
            </a:r>
            <a:r>
              <a:rPr lang="en-US" altLang="zh-TW" dirty="0"/>
              <a:t>[</a:t>
            </a:r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滾動計時器</a:t>
            </a:r>
            <a:r>
              <a:rPr lang="en-US" altLang="zh-TW" dirty="0" smtClean="0"/>
              <a:t>]</a:t>
            </a:r>
          </a:p>
          <a:p>
            <a:r>
              <a:rPr lang="zh-TW" altLang="en-US" dirty="0" smtClean="0"/>
              <a:t>當</a:t>
            </a:r>
            <a:r>
              <a:rPr lang="en-US" altLang="zh-TW" dirty="0" smtClean="0"/>
              <a:t>[</a:t>
            </a:r>
            <a:r>
              <a:rPr lang="zh-TW" altLang="en-US" dirty="0" smtClean="0"/>
              <a:t>延遲計時器計時</a:t>
            </a:r>
            <a:r>
              <a:rPr lang="en-US" altLang="zh-TW" dirty="0" smtClean="0"/>
              <a:t>.</a:t>
            </a:r>
            <a:r>
              <a:rPr lang="zh-TW" altLang="en-US" dirty="0" smtClean="0"/>
              <a:t>執行</a:t>
            </a:r>
            <a:r>
              <a:rPr lang="en-US" altLang="zh-TW" dirty="0" smtClean="0"/>
              <a:t>]</a:t>
            </a:r>
            <a:r>
              <a:rPr lang="zh-TW" altLang="en-US" dirty="0" smtClean="0"/>
              <a:t>要做的事</a:t>
            </a:r>
            <a:r>
              <a:rPr lang="en-US" altLang="zh-TW" dirty="0" smtClean="0"/>
              <a:t>(2</a:t>
            </a:r>
            <a:r>
              <a:rPr lang="zh-TW" altLang="en-US" dirty="0" smtClean="0"/>
              <a:t> </a:t>
            </a:r>
            <a:r>
              <a:rPr lang="en-US" altLang="zh-TW" dirty="0" smtClean="0"/>
              <a:t>sec</a:t>
            </a:r>
            <a:r>
              <a:rPr lang="zh-TW" altLang="en-US" dirty="0" smtClean="0"/>
              <a:t>後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停止延遲計時器</a:t>
            </a:r>
            <a:r>
              <a:rPr lang="en-US" altLang="zh-TW" dirty="0" smtClean="0"/>
              <a:t>(</a:t>
            </a:r>
            <a:r>
              <a:rPr lang="zh-TW" altLang="en-US" dirty="0" smtClean="0"/>
              <a:t>設 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延遲計時器</a:t>
            </a:r>
            <a:r>
              <a:rPr lang="en-US" altLang="zh-TW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啟用計時 </a:t>
            </a:r>
            <a:r>
              <a:rPr lang="zh-TW" altLang="en-US" dirty="0" smtClean="0"/>
              <a:t>為 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假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停止</a:t>
            </a:r>
            <a:r>
              <a:rPr lang="zh-TW" altLang="en-US" dirty="0"/>
              <a:t>滾動</a:t>
            </a:r>
            <a:r>
              <a:rPr lang="zh-TW" altLang="en-US" dirty="0" smtClean="0"/>
              <a:t>計時器</a:t>
            </a:r>
            <a:r>
              <a:rPr lang="en-US" altLang="zh-TW" dirty="0"/>
              <a:t>(</a:t>
            </a:r>
            <a:r>
              <a:rPr lang="zh-TW" altLang="en-US" dirty="0" smtClean="0"/>
              <a:t>設 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滾動計時器</a:t>
            </a:r>
            <a:r>
              <a:rPr lang="en-US" altLang="zh-TW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啟用計時 </a:t>
            </a:r>
            <a:r>
              <a:rPr lang="zh-TW" altLang="en-US" dirty="0"/>
              <a:t>為 </a:t>
            </a:r>
            <a:r>
              <a:rPr lang="zh-TW" altLang="en-US" b="1" dirty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假</a:t>
            </a:r>
            <a:r>
              <a:rPr lang="en-US" altLang="zh-TW" dirty="0"/>
              <a:t>)</a:t>
            </a:r>
            <a:endParaRPr lang="zh-TW" altLang="en-US" dirty="0"/>
          </a:p>
          <a:p>
            <a:pPr lvl="1"/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呼叫顯示結果</a:t>
            </a:r>
            <a:r>
              <a:rPr lang="en-US" altLang="zh-TW" dirty="0" smtClean="0"/>
              <a:t>]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2825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骰子滾動加強</a:t>
            </a:r>
            <a:r>
              <a:rPr lang="zh-TW" altLang="en-US" dirty="0" smtClean="0"/>
              <a:t>版</a:t>
            </a:r>
            <a:r>
              <a:rPr lang="en-US" altLang="zh-TW" dirty="0" smtClean="0"/>
              <a:t>3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當</a:t>
            </a:r>
            <a:r>
              <a:rPr lang="en-US" altLang="zh-TW" dirty="0" smtClean="0"/>
              <a:t>[</a:t>
            </a:r>
            <a:r>
              <a:rPr lang="zh-TW" altLang="en-US" dirty="0" smtClean="0"/>
              <a:t>滾動計時器</a:t>
            </a:r>
            <a:r>
              <a:rPr lang="zh-TW" altLang="en-US" dirty="0"/>
              <a:t>計時</a:t>
            </a:r>
            <a:r>
              <a:rPr lang="en-US" altLang="zh-TW" dirty="0"/>
              <a:t>.</a:t>
            </a:r>
            <a:r>
              <a:rPr lang="zh-TW" altLang="en-US" dirty="0"/>
              <a:t>執行</a:t>
            </a:r>
            <a:r>
              <a:rPr lang="en-US" altLang="zh-TW" dirty="0"/>
              <a:t>]</a:t>
            </a:r>
            <a:r>
              <a:rPr lang="zh-TW" altLang="en-US" dirty="0"/>
              <a:t>要做的</a:t>
            </a:r>
            <a:r>
              <a:rPr lang="zh-TW" altLang="en-US" dirty="0" smtClean="0"/>
              <a:t>事</a:t>
            </a:r>
            <a:r>
              <a:rPr lang="en-US" altLang="zh-TW" dirty="0" smtClean="0"/>
              <a:t>(</a:t>
            </a:r>
            <a:r>
              <a:rPr lang="zh-TW" altLang="en-US" dirty="0" smtClean="0"/>
              <a:t>每秒</a:t>
            </a:r>
            <a:r>
              <a:rPr lang="en-US" altLang="zh-TW" dirty="0" smtClean="0"/>
              <a:t>10</a:t>
            </a:r>
            <a:r>
              <a:rPr lang="zh-TW" altLang="en-US" dirty="0" smtClean="0"/>
              <a:t>次</a:t>
            </a:r>
            <a:r>
              <a:rPr lang="en-US" altLang="zh-TW" dirty="0" smtClean="0"/>
              <a:t>)</a:t>
            </a:r>
          </a:p>
          <a:p>
            <a:pPr lvl="1"/>
            <a:r>
              <a:rPr lang="zh-TW" altLang="en-US" dirty="0" smtClean="0"/>
              <a:t>隨機產生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個點數</a:t>
            </a:r>
            <a:r>
              <a:rPr lang="en-US" altLang="zh-TW" dirty="0" smtClean="0"/>
              <a:t>(1~6)</a:t>
            </a:r>
          </a:p>
          <a:p>
            <a:pPr lvl="1"/>
            <a:r>
              <a:rPr lang="zh-TW" altLang="en-US" dirty="0"/>
              <a:t>顯示該點數</a:t>
            </a:r>
            <a:r>
              <a:rPr lang="zh-TW" altLang="en-US" dirty="0" smtClean="0"/>
              <a:t>的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個骰子</a:t>
            </a:r>
            <a:endParaRPr lang="zh-TW" altLang="en-US" dirty="0"/>
          </a:p>
          <a:p>
            <a:pPr lvl="1"/>
            <a:r>
              <a:rPr lang="zh-TW" altLang="en-US" dirty="0" smtClean="0"/>
              <a:t>隨機轉</a:t>
            </a:r>
            <a:r>
              <a:rPr lang="en-US" altLang="zh-TW" dirty="0" smtClean="0"/>
              <a:t>3</a:t>
            </a:r>
            <a:r>
              <a:rPr lang="zh-TW" altLang="en-US" dirty="0" smtClean="0"/>
              <a:t>個骰子一個角度</a:t>
            </a:r>
            <a:r>
              <a:rPr lang="en-US" altLang="zh-TW" dirty="0" smtClean="0"/>
              <a:t>(0~360)</a:t>
            </a:r>
          </a:p>
        </p:txBody>
      </p:sp>
    </p:spTree>
    <p:extLst>
      <p:ext uri="{BB962C8B-B14F-4D97-AF65-F5344CB8AC3E}">
        <p14:creationId xmlns:p14="http://schemas.microsoft.com/office/powerpoint/2010/main" val="132957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骰子滾動加強</a:t>
            </a:r>
            <a:r>
              <a:rPr lang="zh-TW" altLang="en-US" dirty="0" smtClean="0"/>
              <a:t>版 </a:t>
            </a:r>
            <a:r>
              <a:rPr lang="zh-TW" altLang="en-US" dirty="0"/>
              <a:t>程式方塊 </a:t>
            </a:r>
            <a:r>
              <a:rPr lang="en-US" altLang="zh-TW" dirty="0"/>
              <a:t>1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1" y="4004311"/>
            <a:ext cx="4089400" cy="1647712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1" y="1959927"/>
            <a:ext cx="2514600" cy="1546194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6785" y="2117557"/>
            <a:ext cx="8562975" cy="2121419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39093" y="4376135"/>
            <a:ext cx="4225925" cy="147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997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骰子滾動加強版 程式方塊 </a:t>
            </a:r>
            <a:r>
              <a:rPr lang="en-US" altLang="zh-TW" dirty="0" smtClean="0"/>
              <a:t>2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318" y="2173427"/>
            <a:ext cx="6002568" cy="4573765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2885" y="2265680"/>
            <a:ext cx="5467932" cy="429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798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再加一點功能！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讓它語音報點數吧！這應該</a:t>
            </a:r>
            <a:r>
              <a:rPr lang="zh-TW" altLang="en-US" dirty="0"/>
              <a:t>不用詳細說明了吧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就是</a:t>
            </a:r>
            <a:r>
              <a:rPr lang="en-US" altLang="zh-TW" dirty="0" smtClean="0"/>
              <a:t>[</a:t>
            </a:r>
            <a:r>
              <a:rPr lang="zh-TW" altLang="en-US" b="1" dirty="0" smtClean="0">
                <a:solidFill>
                  <a:srgbClr val="0070C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文字語音轉換器</a:t>
            </a:r>
            <a:r>
              <a:rPr lang="en-US" altLang="zh-TW" dirty="0" smtClean="0"/>
              <a:t>]</a:t>
            </a:r>
            <a:r>
              <a:rPr lang="zh-TW" altLang="en-US" dirty="0" smtClean="0"/>
              <a:t>給他上場！</a:t>
            </a:r>
            <a:endParaRPr lang="en-US" altLang="zh-TW" dirty="0" smtClean="0"/>
          </a:p>
          <a:p>
            <a:r>
              <a:rPr lang="zh-TW" altLang="en-US" dirty="0"/>
              <a:t>給一點</a:t>
            </a:r>
            <a:r>
              <a:rPr lang="zh-TW" altLang="en-US" dirty="0" smtClean="0"/>
              <a:t>挑戰，細分一下：</a:t>
            </a:r>
            <a:endParaRPr lang="en-US" altLang="zh-TW" dirty="0" smtClean="0"/>
          </a:p>
          <a:p>
            <a:pPr lvl="1"/>
            <a:r>
              <a:rPr lang="zh-TW" altLang="en-US" dirty="0"/>
              <a:t>三顆一樣是豹子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3~10</a:t>
            </a:r>
            <a:r>
              <a:rPr lang="zh-TW" altLang="en-US" dirty="0" smtClean="0"/>
              <a:t>點是小，</a:t>
            </a:r>
            <a:r>
              <a:rPr lang="en-US" altLang="zh-TW" dirty="0" smtClean="0"/>
              <a:t>11~18</a:t>
            </a:r>
            <a:r>
              <a:rPr lang="zh-TW" altLang="en-US" dirty="0" smtClean="0"/>
              <a:t>點是大</a:t>
            </a:r>
            <a:endParaRPr lang="en-US" altLang="zh-TW" dirty="0" smtClean="0"/>
          </a:p>
          <a:p>
            <a:r>
              <a:rPr lang="zh-TW" altLang="en-US" dirty="0"/>
              <a:t>再挑戰一點沒教</a:t>
            </a:r>
            <a:r>
              <a:rPr lang="zh-TW" altLang="en-US" dirty="0" smtClean="0"/>
              <a:t>的</a:t>
            </a:r>
            <a:endParaRPr lang="en-US" altLang="zh-TW" dirty="0" smtClean="0"/>
          </a:p>
          <a:p>
            <a:pPr lvl="1"/>
            <a:r>
              <a:rPr lang="zh-TW" altLang="en-US" dirty="0"/>
              <a:t>顯示最近</a:t>
            </a:r>
            <a:r>
              <a:rPr lang="zh-TW" altLang="en-US" dirty="0" smtClean="0"/>
              <a:t>前</a:t>
            </a:r>
            <a:r>
              <a:rPr lang="en-US" altLang="zh-TW" dirty="0" smtClean="0"/>
              <a:t>N</a:t>
            </a:r>
            <a:r>
              <a:rPr lang="zh-TW" altLang="en-US" dirty="0" smtClean="0"/>
              <a:t>次</a:t>
            </a:r>
            <a:r>
              <a:rPr lang="zh-TW" altLang="en-US" dirty="0"/>
              <a:t>的大小？</a:t>
            </a:r>
            <a:r>
              <a:rPr lang="zh-TW" altLang="en-US" dirty="0" smtClean="0"/>
              <a:t>！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有難度的喔。</a:t>
            </a:r>
            <a:endParaRPr lang="en-US" altLang="zh-TW" dirty="0" smtClean="0"/>
          </a:p>
          <a:p>
            <a:pPr lvl="1"/>
            <a:r>
              <a:rPr lang="zh-TW" altLang="en-US" dirty="0"/>
              <a:t>需要用到清單。</a:t>
            </a:r>
          </a:p>
        </p:txBody>
      </p:sp>
    </p:spTree>
    <p:extLst>
      <p:ext uri="{BB962C8B-B14F-4D97-AF65-F5344CB8AC3E}">
        <p14:creationId xmlns:p14="http://schemas.microsoft.com/office/powerpoint/2010/main" val="8143283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完成了</a:t>
            </a:r>
            <a:r>
              <a:rPr lang="zh-TW" altLang="en-US" dirty="0" smtClean="0"/>
              <a:t>！</a:t>
            </a:r>
            <a:r>
              <a:rPr lang="en-US" altLang="zh-TW" dirty="0" smtClean="0"/>
              <a:t/>
            </a:r>
            <a:br>
              <a:rPr lang="en-US" altLang="zh-TW" dirty="0" smtClean="0"/>
            </a:br>
            <a:r>
              <a:rPr lang="en-US" altLang="zh-TW" dirty="0"/>
              <a:t/>
            </a:r>
            <a:br>
              <a:rPr lang="en-US" altLang="zh-TW" dirty="0"/>
            </a:br>
            <a:r>
              <a:rPr lang="zh-TW" altLang="en-US" dirty="0" smtClean="0"/>
              <a:t>好玩嗎？繼續加油喔！</a:t>
            </a:r>
            <a:endParaRPr lang="zh-TW" altLang="en-US" dirty="0"/>
          </a:p>
        </p:txBody>
      </p:sp>
      <p:sp>
        <p:nvSpPr>
          <p:cNvPr id="5" name="文字版面配置區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5760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下載上課所需檔案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下面兩個</a:t>
            </a:r>
            <a:r>
              <a:rPr lang="zh-TW" altLang="en-US" dirty="0" smtClean="0"/>
              <a:t>連結請下載：</a:t>
            </a:r>
            <a:endParaRPr lang="zh-TW" altLang="en-US" dirty="0"/>
          </a:p>
          <a:p>
            <a:pPr lvl="1"/>
            <a:endParaRPr lang="zh-TW" altLang="en-US" dirty="0"/>
          </a:p>
          <a:p>
            <a:r>
              <a:rPr lang="zh-TW" altLang="en-US" dirty="0"/>
              <a:t>投影片下載</a:t>
            </a:r>
          </a:p>
          <a:p>
            <a:pPr lvl="1"/>
            <a:endParaRPr lang="en-US" altLang="zh-TW" dirty="0" smtClean="0"/>
          </a:p>
          <a:p>
            <a:pPr lvl="1"/>
            <a:endParaRPr lang="zh-TW" altLang="en-US" dirty="0"/>
          </a:p>
          <a:p>
            <a:r>
              <a:rPr lang="zh-TW" altLang="en-US" dirty="0" smtClean="0"/>
              <a:t>上課素材</a:t>
            </a:r>
            <a:r>
              <a:rPr lang="zh-TW" altLang="en-US" dirty="0" smtClean="0"/>
              <a:t>檔</a:t>
            </a:r>
            <a:r>
              <a:rPr lang="en-US" altLang="zh-TW" b="1" dirty="0" smtClean="0">
                <a:solidFill>
                  <a:srgbClr val="0070C0"/>
                </a:solidFill>
              </a:rPr>
              <a:t>Xcode.zip</a:t>
            </a:r>
            <a:r>
              <a:rPr lang="zh-TW" altLang="en-US" dirty="0" smtClean="0"/>
              <a:t>下載網址，下載</a:t>
            </a:r>
            <a:r>
              <a:rPr lang="zh-TW" altLang="en-US" dirty="0"/>
              <a:t>後請解壓縮</a:t>
            </a:r>
            <a:r>
              <a:rPr lang="zh-TW" altLang="en-US" dirty="0" smtClean="0"/>
              <a:t>。</a:t>
            </a:r>
            <a:endParaRPr lang="en-US" altLang="zh-TW" dirty="0" smtClean="0"/>
          </a:p>
          <a:p>
            <a:pPr lvl="1"/>
            <a:endParaRPr lang="en-US" altLang="zh-TW" dirty="0" smtClean="0"/>
          </a:p>
        </p:txBody>
      </p:sp>
    </p:spTree>
    <p:extLst>
      <p:ext uri="{BB962C8B-B14F-4D97-AF65-F5344CB8AC3E}">
        <p14:creationId xmlns:p14="http://schemas.microsoft.com/office/powerpoint/2010/main" val="3537710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先設計畫面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新增專案</a:t>
            </a:r>
            <a:r>
              <a:rPr lang="zh-TW" altLang="en-US" dirty="0" smtClean="0"/>
              <a:t>：</a:t>
            </a:r>
            <a:r>
              <a:rPr lang="en-US" altLang="zh-TW" dirty="0" err="1" smtClean="0"/>
              <a:t>Xcode</a:t>
            </a:r>
            <a:endParaRPr lang="en-US" altLang="zh-TW" dirty="0" smtClean="0"/>
          </a:p>
          <a:p>
            <a:r>
              <a:rPr lang="zh-TW" altLang="en-US" dirty="0" smtClean="0"/>
              <a:t>要</a:t>
            </a:r>
            <a:r>
              <a:rPr lang="zh-TW" altLang="en-US" dirty="0"/>
              <a:t>先</a:t>
            </a:r>
            <a:r>
              <a:rPr lang="zh-TW" altLang="en-US" dirty="0" smtClean="0"/>
              <a:t>想看看，你想怎麼操作？</a:t>
            </a:r>
            <a:endParaRPr lang="en-US" altLang="zh-TW" dirty="0" smtClean="0"/>
          </a:p>
          <a:p>
            <a:pPr lvl="1"/>
            <a:r>
              <a:rPr lang="zh-TW" altLang="en-US" dirty="0"/>
              <a:t>自建數字鍵盤</a:t>
            </a:r>
            <a:r>
              <a:rPr lang="zh-TW" altLang="en-US" dirty="0" smtClean="0"/>
              <a:t>，不用手機內建小數字輸入。</a:t>
            </a:r>
            <a:endParaRPr lang="en-US" altLang="zh-TW" dirty="0" smtClean="0"/>
          </a:p>
          <a:p>
            <a:pPr lvl="1"/>
            <a:r>
              <a:rPr lang="zh-TW" altLang="en-US" dirty="0"/>
              <a:t>背景</a:t>
            </a:r>
            <a:r>
              <a:rPr lang="zh-TW" altLang="en-US" dirty="0" smtClean="0"/>
              <a:t>？直式橫式？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我規劃的大致上畫面如右圖：</a:t>
            </a:r>
            <a:endParaRPr lang="en-US" altLang="zh-TW" dirty="0" smtClean="0"/>
          </a:p>
          <a:p>
            <a:pPr lvl="1"/>
            <a:r>
              <a:rPr lang="zh-TW" altLang="en-US" dirty="0"/>
              <a:t>自建輸入的</a:t>
            </a:r>
            <a:r>
              <a:rPr lang="zh-TW" altLang="en-US" dirty="0" smtClean="0"/>
              <a:t>按鈕</a:t>
            </a:r>
            <a:endParaRPr lang="en-US" altLang="zh-TW" dirty="0" smtClean="0"/>
          </a:p>
          <a:p>
            <a:pPr lvl="1"/>
            <a:r>
              <a:rPr lang="zh-TW" altLang="en-US" dirty="0"/>
              <a:t>顯示輸入的數字在</a:t>
            </a:r>
            <a:r>
              <a:rPr lang="zh-TW" altLang="en-US" dirty="0" smtClean="0"/>
              <a:t>中間</a:t>
            </a:r>
            <a:endParaRPr lang="en-US" altLang="zh-TW" dirty="0" smtClean="0"/>
          </a:p>
          <a:p>
            <a:pPr lvl="1"/>
            <a:r>
              <a:rPr lang="zh-TW" altLang="en-US" dirty="0"/>
              <a:t>範圍顯示在中間的黃色字</a:t>
            </a:r>
            <a:endParaRPr lang="en-US" altLang="zh-TW" dirty="0" smtClean="0"/>
          </a:p>
          <a:p>
            <a:pPr lvl="1"/>
            <a:r>
              <a:rPr lang="en-US" altLang="zh-TW" dirty="0" smtClean="0"/>
              <a:t>Go</a:t>
            </a:r>
            <a:r>
              <a:rPr lang="zh-TW" altLang="en-US" dirty="0" smtClean="0"/>
              <a:t>跟</a:t>
            </a:r>
            <a:r>
              <a:rPr lang="en-US" altLang="zh-TW" dirty="0" smtClean="0"/>
              <a:t> </a:t>
            </a:r>
            <a:r>
              <a:rPr lang="en-US" altLang="zh-TW" dirty="0" smtClean="0"/>
              <a:t>Reset</a:t>
            </a:r>
            <a:r>
              <a:rPr lang="zh-TW" altLang="en-US" dirty="0" smtClean="0"/>
              <a:t>是共用一個按鍵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pPr lvl="1"/>
            <a:endParaRPr lang="en-US" altLang="zh-TW" dirty="0" smtClean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16" y="2134068"/>
            <a:ext cx="4885946" cy="2255052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2616" y="4465788"/>
            <a:ext cx="4885946" cy="2255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900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685800" y="2057401"/>
            <a:ext cx="10820400" cy="4024125"/>
          </a:xfrm>
        </p:spPr>
        <p:txBody>
          <a:bodyPr/>
          <a:lstStyle/>
          <a:p>
            <a:r>
              <a:rPr lang="zh-TW" altLang="en-US" dirty="0" smtClean="0"/>
              <a:t>本次圖檔與音效檔較多，請先上傳。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數字鍵圖</a:t>
            </a:r>
            <a:r>
              <a:rPr lang="zh-TW" altLang="en-US" dirty="0"/>
              <a:t>檔 </a:t>
            </a:r>
            <a:r>
              <a:rPr lang="en-US" altLang="zh-TW" dirty="0" smtClean="0"/>
              <a:t>n0.png ~ n9.png</a:t>
            </a:r>
            <a:endParaRPr lang="en-US" altLang="zh-TW" dirty="0" smtClean="0"/>
          </a:p>
          <a:p>
            <a:pPr lvl="1"/>
            <a:r>
              <a:rPr lang="zh-TW" altLang="en-US" dirty="0"/>
              <a:t>背景檔 </a:t>
            </a:r>
            <a:r>
              <a:rPr lang="en-US" altLang="zh-TW" dirty="0" smtClean="0"/>
              <a:t>password_back10.jpg</a:t>
            </a:r>
            <a:endParaRPr lang="en-US" altLang="zh-TW" dirty="0" smtClean="0"/>
          </a:p>
          <a:p>
            <a:pPr lvl="1"/>
            <a:r>
              <a:rPr lang="zh-TW" altLang="en-US" dirty="0"/>
              <a:t>音效</a:t>
            </a:r>
            <a:r>
              <a:rPr lang="zh-TW" altLang="en-US" dirty="0" smtClean="0"/>
              <a:t>檔 </a:t>
            </a:r>
            <a:r>
              <a:rPr lang="en-US" altLang="zh-TW" dirty="0" smtClean="0"/>
              <a:t>5</a:t>
            </a:r>
            <a:r>
              <a:rPr lang="zh-TW" altLang="en-US" dirty="0" smtClean="0"/>
              <a:t>個</a:t>
            </a:r>
            <a:r>
              <a:rPr lang="en-US" altLang="zh-TW" dirty="0" smtClean="0"/>
              <a:t>.mp3</a:t>
            </a:r>
            <a:r>
              <a:rPr lang="zh-TW" altLang="en-US" dirty="0" smtClean="0"/>
              <a:t>或</a:t>
            </a:r>
            <a:r>
              <a:rPr lang="en-US" altLang="zh-TW" dirty="0" smtClean="0"/>
              <a:t>.wav</a:t>
            </a:r>
          </a:p>
          <a:p>
            <a:pPr lvl="1"/>
            <a:r>
              <a:rPr lang="zh-TW" altLang="en-US" dirty="0"/>
              <a:t>其他的</a:t>
            </a:r>
            <a:r>
              <a:rPr lang="zh-TW" altLang="en-US" dirty="0" smtClean="0"/>
              <a:t>圖檔數</a:t>
            </a:r>
            <a:r>
              <a:rPr lang="zh-TW" altLang="en-US" dirty="0"/>
              <a:t>個</a:t>
            </a:r>
            <a:endParaRPr lang="en-US" altLang="zh-TW" dirty="0" smtClean="0"/>
          </a:p>
          <a:p>
            <a:pPr lvl="1"/>
            <a:endParaRPr lang="en-US" altLang="zh-TW" dirty="0" smtClean="0"/>
          </a:p>
          <a:p>
            <a:r>
              <a:rPr lang="zh-TW" altLang="en-US" dirty="0" smtClean="0"/>
              <a:t>圖檔先上傳可以在規劃畫面時有依據。</a:t>
            </a:r>
            <a:endParaRPr lang="zh-TW" altLang="en-US" dirty="0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先上傳素材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5384" y="2057401"/>
            <a:ext cx="2619375" cy="4410075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4759" y="2600325"/>
            <a:ext cx="2619375" cy="3324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745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圖片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6179" y="3111703"/>
            <a:ext cx="5109959" cy="2358443"/>
          </a:xfrm>
          <a:prstGeom prst="rect">
            <a:avLst/>
          </a:prstGeom>
        </p:spPr>
      </p:pic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畫面布置提示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cxnSp>
        <p:nvCxnSpPr>
          <p:cNvPr id="6" name="直線單箭頭接點 5"/>
          <p:cNvCxnSpPr/>
          <p:nvPr/>
        </p:nvCxnSpPr>
        <p:spPr>
          <a:xfrm flipH="1" flipV="1">
            <a:off x="6665167" y="2880798"/>
            <a:ext cx="2323323" cy="130629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線單箭頭接點 12"/>
          <p:cNvCxnSpPr/>
          <p:nvPr/>
        </p:nvCxnSpPr>
        <p:spPr>
          <a:xfrm flipH="1" flipV="1">
            <a:off x="6489440" y="3148587"/>
            <a:ext cx="2499050" cy="34803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/>
          <p:cNvCxnSpPr/>
          <p:nvPr/>
        </p:nvCxnSpPr>
        <p:spPr>
          <a:xfrm flipH="1" flipV="1">
            <a:off x="6823787" y="4025480"/>
            <a:ext cx="2164703" cy="579617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左大括弧 18"/>
          <p:cNvSpPr/>
          <p:nvPr/>
        </p:nvSpPr>
        <p:spPr>
          <a:xfrm>
            <a:off x="9072465" y="3300676"/>
            <a:ext cx="194387" cy="399350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左大括弧 20"/>
          <p:cNvSpPr/>
          <p:nvPr/>
        </p:nvSpPr>
        <p:spPr>
          <a:xfrm>
            <a:off x="9072464" y="4295308"/>
            <a:ext cx="194388" cy="684877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cxnSp>
        <p:nvCxnSpPr>
          <p:cNvPr id="24" name="直線單箭頭接點 23"/>
          <p:cNvCxnSpPr/>
          <p:nvPr/>
        </p:nvCxnSpPr>
        <p:spPr>
          <a:xfrm flipH="1" flipV="1">
            <a:off x="7001069" y="3837185"/>
            <a:ext cx="2071395" cy="130630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/>
          <p:cNvCxnSpPr/>
          <p:nvPr/>
        </p:nvCxnSpPr>
        <p:spPr>
          <a:xfrm flipH="1" flipV="1">
            <a:off x="6269796" y="5575467"/>
            <a:ext cx="2802669" cy="349163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線單箭頭接點 28"/>
          <p:cNvCxnSpPr/>
          <p:nvPr/>
        </p:nvCxnSpPr>
        <p:spPr>
          <a:xfrm flipH="1" flipV="1">
            <a:off x="6425681" y="4383949"/>
            <a:ext cx="2646784" cy="849722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/>
          <p:cNvCxnSpPr/>
          <p:nvPr/>
        </p:nvCxnSpPr>
        <p:spPr>
          <a:xfrm flipH="1" flipV="1">
            <a:off x="6269796" y="4742256"/>
            <a:ext cx="2739520" cy="817547"/>
          </a:xfrm>
          <a:prstGeom prst="straightConnector1">
            <a:avLst/>
          </a:prstGeom>
          <a:ln w="762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圓角矩形圖說文字 32"/>
          <p:cNvSpPr/>
          <p:nvPr/>
        </p:nvSpPr>
        <p:spPr>
          <a:xfrm>
            <a:off x="145734" y="1935328"/>
            <a:ext cx="2545578" cy="945470"/>
          </a:xfrm>
          <a:prstGeom prst="wedgeRoundRectCallout">
            <a:avLst>
              <a:gd name="adj1" fmla="val 87451"/>
              <a:gd name="adj2" fmla="val 16505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表格配置：</a:t>
            </a:r>
            <a:r>
              <a:rPr lang="en-US" altLang="zh-TW" dirty="0" smtClean="0"/>
              <a:t>5</a:t>
            </a:r>
            <a:r>
              <a:rPr lang="zh-TW" altLang="en-US" dirty="0" smtClean="0"/>
              <a:t>列</a:t>
            </a:r>
            <a:r>
              <a:rPr lang="en-US" altLang="zh-TW" dirty="0" smtClean="0"/>
              <a:t>4</a:t>
            </a:r>
            <a:r>
              <a:rPr lang="zh-TW" altLang="en-US" dirty="0" smtClean="0"/>
              <a:t>行</a:t>
            </a:r>
            <a:endParaRPr lang="en-US" altLang="zh-TW" dirty="0" smtClean="0"/>
          </a:p>
          <a:p>
            <a:pPr algn="ctr"/>
            <a:r>
              <a:rPr lang="zh-TW" altLang="en-US" dirty="0"/>
              <a:t>按鈕：寬高都</a:t>
            </a:r>
            <a:r>
              <a:rPr lang="en-US" altLang="zh-TW" dirty="0"/>
              <a:t>50</a:t>
            </a:r>
            <a:r>
              <a:rPr lang="zh-TW" altLang="en-US" dirty="0"/>
              <a:t>像素</a:t>
            </a:r>
            <a:endParaRPr lang="zh-TW" altLang="en-US" dirty="0"/>
          </a:p>
        </p:txBody>
      </p:sp>
      <p:sp>
        <p:nvSpPr>
          <p:cNvPr id="34" name="圓角矩形圖說文字 33"/>
          <p:cNvSpPr/>
          <p:nvPr/>
        </p:nvSpPr>
        <p:spPr>
          <a:xfrm>
            <a:off x="7906139" y="5681679"/>
            <a:ext cx="3453882" cy="674165"/>
          </a:xfrm>
          <a:prstGeom prst="wedgeRoundRectCallout">
            <a:avLst>
              <a:gd name="adj1" fmla="val -97708"/>
              <a:gd name="adj2" fmla="val -1268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高度</a:t>
            </a:r>
            <a:r>
              <a:rPr lang="en-US" altLang="zh-TW" dirty="0" smtClean="0"/>
              <a:t>:</a:t>
            </a:r>
            <a:r>
              <a:rPr lang="zh-TW" altLang="en-US" dirty="0" smtClean="0"/>
              <a:t>填滿，</a:t>
            </a:r>
            <a:r>
              <a:rPr lang="zh-TW" altLang="en-US" dirty="0"/>
              <a:t>文字清空</a:t>
            </a:r>
            <a:endParaRPr lang="en-US" altLang="zh-TW" dirty="0" smtClean="0"/>
          </a:p>
        </p:txBody>
      </p:sp>
      <p:sp>
        <p:nvSpPr>
          <p:cNvPr id="35" name="圓角矩形圖說文字 34"/>
          <p:cNvSpPr/>
          <p:nvPr/>
        </p:nvSpPr>
        <p:spPr>
          <a:xfrm>
            <a:off x="7906139" y="4907238"/>
            <a:ext cx="3453882" cy="674165"/>
          </a:xfrm>
          <a:prstGeom prst="wedgeRoundRectCallout">
            <a:avLst>
              <a:gd name="adj1" fmla="val -99329"/>
              <a:gd name="adj2" fmla="val 80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高度</a:t>
            </a:r>
            <a:r>
              <a:rPr lang="en-US" altLang="zh-TW" dirty="0" smtClean="0"/>
              <a:t>:30</a:t>
            </a:r>
            <a:r>
              <a:rPr lang="zh-TW" altLang="en-US" dirty="0" smtClean="0"/>
              <a:t>像素，調節上下位置用</a:t>
            </a:r>
            <a:endParaRPr lang="en-US" altLang="zh-TW" dirty="0" smtClean="0"/>
          </a:p>
        </p:txBody>
      </p:sp>
      <p:sp>
        <p:nvSpPr>
          <p:cNvPr id="36" name="圓角矩形圖說文字 35"/>
          <p:cNvSpPr/>
          <p:nvPr/>
        </p:nvSpPr>
        <p:spPr>
          <a:xfrm>
            <a:off x="5390097" y="1945561"/>
            <a:ext cx="3453882" cy="674165"/>
          </a:xfrm>
          <a:prstGeom prst="wedgeRoundRectCallout">
            <a:avLst>
              <a:gd name="adj1" fmla="val -40437"/>
              <a:gd name="adj2" fmla="val 15229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垂直配置</a:t>
            </a:r>
            <a:r>
              <a:rPr lang="zh-TW" altLang="en-US" dirty="0" smtClean="0"/>
              <a:t>；寬</a:t>
            </a:r>
            <a:r>
              <a:rPr lang="en-US" altLang="zh-TW" dirty="0" smtClean="0"/>
              <a:t>25%</a:t>
            </a:r>
            <a:r>
              <a:rPr lang="zh-TW" altLang="en-US" smtClean="0"/>
              <a:t>，高自動</a:t>
            </a:r>
            <a:endParaRPr lang="en-US" altLang="zh-TW" smtClean="0"/>
          </a:p>
        </p:txBody>
      </p:sp>
      <p:sp>
        <p:nvSpPr>
          <p:cNvPr id="23" name="圓角矩形圖說文字 22"/>
          <p:cNvSpPr/>
          <p:nvPr/>
        </p:nvSpPr>
        <p:spPr>
          <a:xfrm>
            <a:off x="3304177" y="1935912"/>
            <a:ext cx="1853039" cy="674165"/>
          </a:xfrm>
          <a:prstGeom prst="wedgeRoundRectCallout">
            <a:avLst>
              <a:gd name="adj1" fmla="val -59265"/>
              <a:gd name="adj2" fmla="val 21980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偷藏兩個標籤，增加間隔用</a:t>
            </a:r>
            <a:endParaRPr lang="zh-TW" altLang="en-US" dirty="0"/>
          </a:p>
        </p:txBody>
      </p:sp>
      <p:sp>
        <p:nvSpPr>
          <p:cNvPr id="25" name="圓角矩形圖說文字 24"/>
          <p:cNvSpPr/>
          <p:nvPr/>
        </p:nvSpPr>
        <p:spPr>
          <a:xfrm>
            <a:off x="3304177" y="1935329"/>
            <a:ext cx="1853039" cy="674165"/>
          </a:xfrm>
          <a:prstGeom prst="wedgeRoundRectCallout">
            <a:avLst>
              <a:gd name="adj1" fmla="val 25610"/>
              <a:gd name="adj2" fmla="val 2116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偷藏兩個標籤，增加間隔用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094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放置加速度感測器與計時器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放置一個加速度感測器</a:t>
            </a:r>
            <a:endParaRPr lang="en-US" altLang="zh-TW" dirty="0" smtClean="0"/>
          </a:p>
          <a:p>
            <a:r>
              <a:rPr lang="zh-TW" altLang="en-US" dirty="0"/>
              <a:t>放置兩個</a:t>
            </a:r>
            <a:r>
              <a:rPr lang="zh-TW" altLang="en-US" dirty="0" smtClean="0"/>
              <a:t>計時器</a:t>
            </a:r>
            <a:endParaRPr lang="en-US" altLang="zh-TW" dirty="0" smtClean="0"/>
          </a:p>
          <a:p>
            <a:r>
              <a:rPr lang="zh-TW" altLang="en-US" dirty="0"/>
              <a:t>並且</a:t>
            </a:r>
            <a:r>
              <a:rPr lang="zh-TW" altLang="en-US" dirty="0" smtClean="0"/>
              <a:t>改名字</a:t>
            </a:r>
            <a:endParaRPr lang="en-US" altLang="zh-TW" dirty="0" smtClean="0"/>
          </a:p>
          <a:p>
            <a:pPr lvl="1"/>
            <a:r>
              <a:rPr lang="zh-TW" altLang="en-US" dirty="0"/>
              <a:t>加速度感測</a:t>
            </a:r>
            <a:r>
              <a:rPr lang="zh-TW" altLang="en-US" dirty="0" smtClean="0"/>
              <a:t>器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/>
              <a:t>手機</a:t>
            </a:r>
            <a:endParaRPr lang="en-US" altLang="zh-TW" dirty="0" smtClean="0"/>
          </a:p>
          <a:p>
            <a:pPr lvl="1"/>
            <a:r>
              <a:rPr lang="zh-TW" altLang="en-US" dirty="0"/>
              <a:t>計時器</a:t>
            </a:r>
            <a:r>
              <a:rPr lang="en-US" altLang="zh-TW" dirty="0" smtClean="0"/>
              <a:t>1</a:t>
            </a:r>
            <a:r>
              <a:rPr lang="en-US" altLang="zh-TW" dirty="0" smtClean="0">
                <a:sym typeface="Wingdings" panose="05000000000000000000" pitchFamily="2" charset="2"/>
              </a:rPr>
              <a:t></a:t>
            </a:r>
            <a:r>
              <a:rPr lang="zh-TW" altLang="en-US" dirty="0" smtClean="0">
                <a:sym typeface="Wingdings" panose="05000000000000000000" pitchFamily="2" charset="2"/>
              </a:rPr>
              <a:t>延遲計時器</a:t>
            </a:r>
            <a:endParaRPr lang="en-US" altLang="zh-TW" dirty="0" smtClean="0">
              <a:sym typeface="Wingdings" panose="05000000000000000000" pitchFamily="2" charset="2"/>
            </a:endParaRPr>
          </a:p>
          <a:p>
            <a:pPr lvl="1"/>
            <a:r>
              <a:rPr lang="zh-TW" altLang="en-US" dirty="0">
                <a:sym typeface="Wingdings" panose="05000000000000000000" pitchFamily="2" charset="2"/>
              </a:rPr>
              <a:t>計時器</a:t>
            </a:r>
            <a:r>
              <a:rPr lang="en-US" altLang="zh-TW" dirty="0" smtClean="0">
                <a:sym typeface="Wingdings" panose="05000000000000000000" pitchFamily="2" charset="2"/>
              </a:rPr>
              <a:t>2</a:t>
            </a:r>
            <a:r>
              <a:rPr lang="zh-TW" altLang="en-US" dirty="0" smtClean="0">
                <a:sym typeface="Wingdings" panose="05000000000000000000" pitchFamily="2" charset="2"/>
              </a:rPr>
              <a:t>滾動計時器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922" y="1720873"/>
            <a:ext cx="2341805" cy="4589252"/>
          </a:xfrm>
          <a:prstGeom prst="rect">
            <a:avLst/>
          </a:prstGeom>
          <a:ln>
            <a:noFill/>
          </a:ln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200" y="5339060"/>
            <a:ext cx="2407920" cy="92877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165600" y="5306778"/>
            <a:ext cx="2631440" cy="11405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3" name="群組 22"/>
          <p:cNvGrpSpPr/>
          <p:nvPr/>
        </p:nvGrpSpPr>
        <p:grpSpPr>
          <a:xfrm>
            <a:off x="5720081" y="1855101"/>
            <a:ext cx="4465577" cy="4367076"/>
            <a:chOff x="5720081" y="1855101"/>
            <a:chExt cx="4465577" cy="4367076"/>
          </a:xfrm>
        </p:grpSpPr>
        <p:pic>
          <p:nvPicPr>
            <p:cNvPr id="17" name="圖片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52846" y="1855101"/>
              <a:ext cx="1904743" cy="2026019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3" name="矩形 12"/>
            <p:cNvSpPr/>
            <p:nvPr/>
          </p:nvSpPr>
          <p:spPr>
            <a:xfrm>
              <a:off x="8168640" y="2885440"/>
              <a:ext cx="1960880" cy="99568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38811" y="4175822"/>
              <a:ext cx="1932811" cy="2011555"/>
            </a:xfrm>
            <a:prstGeom prst="rect">
              <a:avLst/>
            </a:prstGeom>
          </p:spPr>
        </p:pic>
        <p:sp>
          <p:nvSpPr>
            <p:cNvPr id="14" name="矩形 13"/>
            <p:cNvSpPr/>
            <p:nvPr/>
          </p:nvSpPr>
          <p:spPr>
            <a:xfrm>
              <a:off x="8224778" y="5181600"/>
              <a:ext cx="1960880" cy="1040577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/>
            <p:nvPr/>
          </p:nvCxnSpPr>
          <p:spPr>
            <a:xfrm flipV="1">
              <a:off x="5742474" y="5978993"/>
              <a:ext cx="2516048" cy="38026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線單箭頭接點 7"/>
            <p:cNvCxnSpPr/>
            <p:nvPr/>
          </p:nvCxnSpPr>
          <p:spPr>
            <a:xfrm flipV="1">
              <a:off x="5720081" y="3708400"/>
              <a:ext cx="2560834" cy="2001520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線單箭頭接點 18"/>
            <p:cNvCxnSpPr/>
            <p:nvPr/>
          </p:nvCxnSpPr>
          <p:spPr>
            <a:xfrm flipV="1">
              <a:off x="7747282" y="3184519"/>
              <a:ext cx="533633" cy="15116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單箭頭接點 21"/>
            <p:cNvCxnSpPr/>
            <p:nvPr/>
          </p:nvCxnSpPr>
          <p:spPr>
            <a:xfrm flipV="1">
              <a:off x="7698161" y="5551799"/>
              <a:ext cx="533633" cy="15116"/>
            </a:xfrm>
            <a:prstGeom prst="straightConnector1">
              <a:avLst/>
            </a:prstGeom>
            <a:ln w="76200">
              <a:solidFill>
                <a:srgbClr val="FF0000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371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1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2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基本款擲骰子 程式方塊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52" y="1815847"/>
            <a:ext cx="932497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51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再加強一下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增加聲音</a:t>
            </a:r>
            <a:endParaRPr lang="en-US" altLang="zh-TW" dirty="0" smtClean="0"/>
          </a:p>
          <a:p>
            <a:pPr lvl="1"/>
            <a:r>
              <a:rPr lang="zh-TW" altLang="en-US" dirty="0"/>
              <a:t>回到</a:t>
            </a:r>
            <a:r>
              <a:rPr lang="zh-TW" altLang="en-US" dirty="0" smtClean="0"/>
              <a:t>畫面編排</a:t>
            </a:r>
            <a:endParaRPr lang="en-US" altLang="zh-TW" dirty="0" smtClean="0"/>
          </a:p>
          <a:p>
            <a:pPr lvl="1"/>
            <a:r>
              <a:rPr lang="zh-TW" altLang="en-US" dirty="0" smtClean="0"/>
              <a:t>加</a:t>
            </a:r>
            <a:r>
              <a:rPr lang="zh-TW" altLang="en-US" dirty="0"/>
              <a:t>一個音效</a:t>
            </a:r>
            <a:r>
              <a:rPr lang="zh-TW" altLang="en-US" dirty="0" smtClean="0"/>
              <a:t>元件，改名字為</a:t>
            </a:r>
            <a:r>
              <a:rPr lang="en-US" altLang="zh-TW" dirty="0" smtClean="0"/>
              <a:t>[</a:t>
            </a:r>
            <a:r>
              <a:rPr lang="zh-TW" altLang="en-US" dirty="0" smtClean="0"/>
              <a:t>骰子聲</a:t>
            </a:r>
            <a:r>
              <a:rPr lang="en-US" altLang="zh-TW" dirty="0" smtClean="0"/>
              <a:t>]</a:t>
            </a:r>
          </a:p>
          <a:p>
            <a:pPr lvl="1"/>
            <a:r>
              <a:rPr lang="zh-TW" altLang="en-US" dirty="0" smtClean="0"/>
              <a:t>把聲音來源設定好，</a:t>
            </a:r>
            <a:r>
              <a:rPr lang="en-US" altLang="zh-TW" dirty="0" smtClean="0"/>
              <a:t>rolldice.wav</a:t>
            </a:r>
          </a:p>
          <a:p>
            <a:pPr lvl="1"/>
            <a:r>
              <a:rPr lang="zh-TW" altLang="en-US" dirty="0"/>
              <a:t>回到程式設計，</a:t>
            </a:r>
            <a:r>
              <a:rPr lang="zh-TW" altLang="en-US" dirty="0" smtClean="0"/>
              <a:t>把</a:t>
            </a:r>
            <a:r>
              <a:rPr lang="en-US" altLang="zh-TW" dirty="0" smtClean="0"/>
              <a:t>[</a:t>
            </a:r>
            <a:r>
              <a:rPr lang="zh-TW" altLang="en-US" dirty="0" smtClean="0"/>
              <a:t>呼叫</a:t>
            </a:r>
            <a:r>
              <a:rPr lang="zh-TW" altLang="en-US" dirty="0"/>
              <a:t>骰子聲</a:t>
            </a:r>
            <a:r>
              <a:rPr lang="en-US" altLang="zh-TW" dirty="0"/>
              <a:t>.</a:t>
            </a:r>
            <a:r>
              <a:rPr lang="zh-TW" altLang="en-US" dirty="0"/>
              <a:t>撥</a:t>
            </a:r>
            <a:r>
              <a:rPr lang="zh-TW" altLang="en-US" dirty="0" smtClean="0"/>
              <a:t>放</a:t>
            </a:r>
            <a:r>
              <a:rPr lang="en-US" altLang="zh-TW" dirty="0" smtClean="0"/>
              <a:t>]</a:t>
            </a:r>
            <a:r>
              <a:rPr lang="zh-TW" altLang="en-US" dirty="0" smtClean="0"/>
              <a:t>放到最前面。</a:t>
            </a:r>
            <a:endParaRPr lang="en-US" altLang="zh-TW" dirty="0" smtClean="0"/>
          </a:p>
          <a:p>
            <a:r>
              <a:rPr lang="zh-TW" altLang="en-US" dirty="0"/>
              <a:t>增加總和</a:t>
            </a:r>
            <a:r>
              <a:rPr lang="zh-TW" altLang="en-US" dirty="0" smtClean="0"/>
              <a:t>計算與顯示</a:t>
            </a:r>
            <a:endParaRPr lang="en-US" altLang="zh-TW" dirty="0" smtClean="0"/>
          </a:p>
          <a:p>
            <a:pPr lvl="1"/>
            <a:r>
              <a:rPr lang="zh-TW" altLang="en-US" dirty="0"/>
              <a:t>回到</a:t>
            </a:r>
            <a:r>
              <a:rPr lang="zh-TW" altLang="en-US" dirty="0" smtClean="0"/>
              <a:t>程式設計，多宣告一個變數叫</a:t>
            </a:r>
            <a:r>
              <a:rPr lang="en-US" altLang="zh-TW" dirty="0" smtClean="0"/>
              <a:t>sum</a:t>
            </a:r>
          </a:p>
          <a:p>
            <a:pPr lvl="1"/>
            <a:r>
              <a:rPr lang="zh-TW" altLang="en-US" dirty="0"/>
              <a:t>加入 </a:t>
            </a:r>
            <a:r>
              <a:rPr lang="en-US" altLang="zh-TW" dirty="0"/>
              <a:t>sum</a:t>
            </a:r>
            <a:r>
              <a:rPr lang="zh-TW" altLang="en-US" dirty="0"/>
              <a:t>等於</a:t>
            </a:r>
            <a:r>
              <a:rPr lang="en-US" altLang="zh-TW" dirty="0"/>
              <a:t>num1+num2+num3</a:t>
            </a:r>
            <a:r>
              <a:rPr lang="zh-TW" altLang="en-US" dirty="0"/>
              <a:t>的數學</a:t>
            </a:r>
            <a:r>
              <a:rPr lang="zh-TW" altLang="en-US" dirty="0" smtClean="0"/>
              <a:t>運算</a:t>
            </a:r>
            <a:endParaRPr lang="en-US" altLang="zh-TW" dirty="0" smtClean="0"/>
          </a:p>
          <a:p>
            <a:pPr lvl="1"/>
            <a:r>
              <a:rPr lang="zh-TW" altLang="en-US" dirty="0"/>
              <a:t>加入</a:t>
            </a:r>
          </a:p>
        </p:txBody>
      </p:sp>
    </p:spTree>
    <p:extLst>
      <p:ext uri="{BB962C8B-B14F-4D97-AF65-F5344CB8AC3E}">
        <p14:creationId xmlns:p14="http://schemas.microsoft.com/office/powerpoint/2010/main" val="11902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飛機雲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飛機雲</Template>
  <TotalTime>2540</TotalTime>
  <Words>1251</Words>
  <Application>Microsoft Office PowerPoint</Application>
  <PresentationFormat>寬螢幕</PresentationFormat>
  <Paragraphs>197</Paragraphs>
  <Slides>26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26</vt:i4>
      </vt:variant>
    </vt:vector>
  </HeadingPairs>
  <TitlesOfParts>
    <vt:vector size="32" baseType="lpstr">
      <vt:lpstr>微軟正黑體</vt:lpstr>
      <vt:lpstr>新細明體</vt:lpstr>
      <vt:lpstr>Arial</vt:lpstr>
      <vt:lpstr>Century Gothic</vt:lpstr>
      <vt:lpstr>Wingdings</vt:lpstr>
      <vt:lpstr>飛機雲</vt:lpstr>
      <vt:lpstr>終極密碼</vt:lpstr>
      <vt:lpstr>本章大綱</vt:lpstr>
      <vt:lpstr>下載上課所需檔案</vt:lpstr>
      <vt:lpstr>先設計畫面</vt:lpstr>
      <vt:lpstr>先上傳素材</vt:lpstr>
      <vt:lpstr>畫面布置提示</vt:lpstr>
      <vt:lpstr>放置加速度感測器與計時器</vt:lpstr>
      <vt:lpstr>基本款擲骰子 程式方塊</vt:lpstr>
      <vt:lpstr>再加強一下</vt:lpstr>
      <vt:lpstr>加強版程式方塊</vt:lpstr>
      <vt:lpstr>程式方塊太大了！太複雜了！來簡化一下吧！  程序是甚麼？好吃嗎？</vt:lpstr>
      <vt:lpstr>程序、函式、方法、副程式的概念</vt:lpstr>
      <vt:lpstr>程序是甚麼？</vt:lpstr>
      <vt:lpstr>萬變不離其宗 名字不同，道理一樣</vt:lpstr>
      <vt:lpstr>程序怎麼運作？</vt:lpstr>
      <vt:lpstr>AI2中的程序</vt:lpstr>
      <vt:lpstr>我們把擲骰子抽出來做成一個程序</vt:lpstr>
      <vt:lpstr>再把顯示最後結果抽出來也寫成程序</vt:lpstr>
      <vt:lpstr>骰子滾動加強版1</vt:lpstr>
      <vt:lpstr>程式流程</vt:lpstr>
      <vt:lpstr>骰子滾動加強版2</vt:lpstr>
      <vt:lpstr>骰子滾動加強版3</vt:lpstr>
      <vt:lpstr>骰子滾動加強版 程式方塊 1</vt:lpstr>
      <vt:lpstr>骰子滾動加強版 程式方塊 2</vt:lpstr>
      <vt:lpstr>再加一點功能！</vt:lpstr>
      <vt:lpstr>完成了！  好玩嗎？繼續加油喔！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小狗也會用App Inventor(1) 第一次嘗試</dc:title>
  <dc:creator>oldinmo@gmail.com</dc:creator>
  <cp:lastModifiedBy>oldinmo@gmail.com</cp:lastModifiedBy>
  <cp:revision>108</cp:revision>
  <dcterms:created xsi:type="dcterms:W3CDTF">2020-12-18T08:24:54Z</dcterms:created>
  <dcterms:modified xsi:type="dcterms:W3CDTF">2020-12-23T08:33:47Z</dcterms:modified>
</cp:coreProperties>
</file>